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9"/>
  </p:notesMasterIdLst>
  <p:handoutMasterIdLst>
    <p:handoutMasterId r:id="rId60"/>
  </p:handoutMasterIdLst>
  <p:sldIdLst>
    <p:sldId id="256" r:id="rId2"/>
    <p:sldId id="321" r:id="rId3"/>
    <p:sldId id="353" r:id="rId4"/>
    <p:sldId id="390" r:id="rId5"/>
    <p:sldId id="374" r:id="rId6"/>
    <p:sldId id="364" r:id="rId7"/>
    <p:sldId id="362" r:id="rId8"/>
    <p:sldId id="371" r:id="rId9"/>
    <p:sldId id="348" r:id="rId10"/>
    <p:sldId id="392" r:id="rId11"/>
    <p:sldId id="375" r:id="rId12"/>
    <p:sldId id="384" r:id="rId13"/>
    <p:sldId id="393" r:id="rId14"/>
    <p:sldId id="350" r:id="rId15"/>
    <p:sldId id="389" r:id="rId16"/>
    <p:sldId id="376" r:id="rId17"/>
    <p:sldId id="351" r:id="rId18"/>
    <p:sldId id="318" r:id="rId19"/>
    <p:sldId id="357" r:id="rId20"/>
    <p:sldId id="370" r:id="rId21"/>
    <p:sldId id="365" r:id="rId22"/>
    <p:sldId id="388" r:id="rId23"/>
    <p:sldId id="385" r:id="rId24"/>
    <p:sldId id="349" r:id="rId25"/>
    <p:sldId id="352" r:id="rId26"/>
    <p:sldId id="347" r:id="rId27"/>
    <p:sldId id="391" r:id="rId28"/>
    <p:sldId id="377" r:id="rId29"/>
    <p:sldId id="378" r:id="rId30"/>
    <p:sldId id="379" r:id="rId31"/>
    <p:sldId id="380" r:id="rId32"/>
    <p:sldId id="381" r:id="rId33"/>
    <p:sldId id="355" r:id="rId34"/>
    <p:sldId id="354" r:id="rId35"/>
    <p:sldId id="308" r:id="rId36"/>
    <p:sldId id="269" r:id="rId37"/>
    <p:sldId id="268" r:id="rId38"/>
    <p:sldId id="264" r:id="rId39"/>
    <p:sldId id="326" r:id="rId40"/>
    <p:sldId id="330" r:id="rId41"/>
    <p:sldId id="327" r:id="rId42"/>
    <p:sldId id="382" r:id="rId43"/>
    <p:sldId id="328" r:id="rId44"/>
    <p:sldId id="331" r:id="rId45"/>
    <p:sldId id="366" r:id="rId46"/>
    <p:sldId id="333" r:id="rId47"/>
    <p:sldId id="332" r:id="rId48"/>
    <p:sldId id="334" r:id="rId49"/>
    <p:sldId id="335" r:id="rId50"/>
    <p:sldId id="336" r:id="rId51"/>
    <p:sldId id="312" r:id="rId52"/>
    <p:sldId id="313" r:id="rId53"/>
    <p:sldId id="314" r:id="rId54"/>
    <p:sldId id="368" r:id="rId55"/>
    <p:sldId id="373" r:id="rId56"/>
    <p:sldId id="372" r:id="rId57"/>
    <p:sldId id="383" r:id="rId58"/>
  </p:sldIdLst>
  <p:sldSz cx="9144000" cy="6858000" type="screen4x3"/>
  <p:notesSz cx="6858000" cy="9313863"/>
  <p:custDataLst>
    <p:tags r:id="rId61"/>
  </p:custDataLst>
  <p:defaultTextStyle>
    <a:defPPr>
      <a:defRPr lang="en-US"/>
    </a:defPPr>
    <a:lvl1pPr algn="l" rtl="0" fontAlgn="base">
      <a:spcBef>
        <a:spcPct val="0"/>
      </a:spcBef>
      <a:spcAft>
        <a:spcPct val="0"/>
      </a:spcAft>
      <a:defRPr kern="1200">
        <a:solidFill>
          <a:schemeClr val="tx1"/>
        </a:solidFill>
        <a:latin typeface="Arial" charset="0"/>
        <a:ea typeface="ヒラギノ角ゴ ProN W3" charset="-128"/>
        <a:cs typeface="+mn-cs"/>
      </a:defRPr>
    </a:lvl1pPr>
    <a:lvl2pPr marL="457200" algn="l" rtl="0" fontAlgn="base">
      <a:spcBef>
        <a:spcPct val="0"/>
      </a:spcBef>
      <a:spcAft>
        <a:spcPct val="0"/>
      </a:spcAft>
      <a:defRPr kern="1200">
        <a:solidFill>
          <a:schemeClr val="tx1"/>
        </a:solidFill>
        <a:latin typeface="Arial" charset="0"/>
        <a:ea typeface="ヒラギノ角ゴ ProN W3" charset="-128"/>
        <a:cs typeface="+mn-cs"/>
      </a:defRPr>
    </a:lvl2pPr>
    <a:lvl3pPr marL="914400" algn="l" rtl="0" fontAlgn="base">
      <a:spcBef>
        <a:spcPct val="0"/>
      </a:spcBef>
      <a:spcAft>
        <a:spcPct val="0"/>
      </a:spcAft>
      <a:defRPr kern="1200">
        <a:solidFill>
          <a:schemeClr val="tx1"/>
        </a:solidFill>
        <a:latin typeface="Arial" charset="0"/>
        <a:ea typeface="ヒラギノ角ゴ ProN W3" charset="-128"/>
        <a:cs typeface="+mn-cs"/>
      </a:defRPr>
    </a:lvl3pPr>
    <a:lvl4pPr marL="1371600" algn="l" rtl="0" fontAlgn="base">
      <a:spcBef>
        <a:spcPct val="0"/>
      </a:spcBef>
      <a:spcAft>
        <a:spcPct val="0"/>
      </a:spcAft>
      <a:defRPr kern="1200">
        <a:solidFill>
          <a:schemeClr val="tx1"/>
        </a:solidFill>
        <a:latin typeface="Arial" charset="0"/>
        <a:ea typeface="ヒラギノ角ゴ ProN W3" charset="-128"/>
        <a:cs typeface="+mn-cs"/>
      </a:defRPr>
    </a:lvl4pPr>
    <a:lvl5pPr marL="1828800" algn="l" rtl="0" fontAlgn="base">
      <a:spcBef>
        <a:spcPct val="0"/>
      </a:spcBef>
      <a:spcAft>
        <a:spcPct val="0"/>
      </a:spcAft>
      <a:defRPr kern="1200">
        <a:solidFill>
          <a:schemeClr val="tx1"/>
        </a:solidFill>
        <a:latin typeface="Arial" charset="0"/>
        <a:ea typeface="ヒラギノ角ゴ ProN W3" charset="-128"/>
        <a:cs typeface="+mn-cs"/>
      </a:defRPr>
    </a:lvl5pPr>
    <a:lvl6pPr marL="2286000" algn="l" defTabSz="914400" rtl="0" eaLnBrk="1" latinLnBrk="0" hangingPunct="1">
      <a:defRPr kern="1200">
        <a:solidFill>
          <a:schemeClr val="tx1"/>
        </a:solidFill>
        <a:latin typeface="Arial" charset="0"/>
        <a:ea typeface="ヒラギノ角ゴ ProN W3" charset="-128"/>
        <a:cs typeface="+mn-cs"/>
      </a:defRPr>
    </a:lvl6pPr>
    <a:lvl7pPr marL="2743200" algn="l" defTabSz="914400" rtl="0" eaLnBrk="1" latinLnBrk="0" hangingPunct="1">
      <a:defRPr kern="1200">
        <a:solidFill>
          <a:schemeClr val="tx1"/>
        </a:solidFill>
        <a:latin typeface="Arial" charset="0"/>
        <a:ea typeface="ヒラギノ角ゴ ProN W3" charset="-128"/>
        <a:cs typeface="+mn-cs"/>
      </a:defRPr>
    </a:lvl7pPr>
    <a:lvl8pPr marL="3200400" algn="l" defTabSz="914400" rtl="0" eaLnBrk="1" latinLnBrk="0" hangingPunct="1">
      <a:defRPr kern="1200">
        <a:solidFill>
          <a:schemeClr val="tx1"/>
        </a:solidFill>
        <a:latin typeface="Arial" charset="0"/>
        <a:ea typeface="ヒラギノ角ゴ ProN W3" charset="-128"/>
        <a:cs typeface="+mn-cs"/>
      </a:defRPr>
    </a:lvl8pPr>
    <a:lvl9pPr marL="3657600" algn="l" defTabSz="914400" rtl="0" eaLnBrk="1" latinLnBrk="0" hangingPunct="1">
      <a:defRPr kern="1200">
        <a:solidFill>
          <a:schemeClr val="tx1"/>
        </a:solidFill>
        <a:latin typeface="Arial" charset="0"/>
        <a:ea typeface="ヒラギノ角ゴ ProN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8" autoAdjust="0"/>
    <p:restoredTop sz="75254" autoAdjust="0"/>
  </p:normalViewPr>
  <p:slideViewPr>
    <p:cSldViewPr>
      <p:cViewPr varScale="1">
        <p:scale>
          <a:sx n="55" d="100"/>
          <a:sy n="55" d="100"/>
        </p:scale>
        <p:origin x="-1716"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81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s.yearley\Dropbox\Kaitlin\Pre%20and%20Post%20Assessment%20Results.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Growth in Achievement</a:t>
            </a:r>
          </a:p>
        </c:rich>
      </c:tx>
      <c:layout/>
      <c:overlay val="0"/>
    </c:title>
    <c:autoTitleDeleted val="0"/>
    <c:plotArea>
      <c:layout/>
      <c:scatterChart>
        <c:scatterStyle val="lineMarker"/>
        <c:varyColors val="0"/>
        <c:ser>
          <c:idx val="5"/>
          <c:order val="0"/>
          <c:tx>
            <c:strRef>
              <c:f>amalgmated!$E$1</c:f>
              <c:strCache>
                <c:ptCount val="1"/>
                <c:pt idx="0">
                  <c:v>Post %</c:v>
                </c:pt>
              </c:strCache>
            </c:strRef>
          </c:tx>
          <c:spPr>
            <a:ln w="28575">
              <a:noFill/>
            </a:ln>
          </c:spPr>
          <c:trendline>
            <c:trendlineType val="linear"/>
            <c:dispRSqr val="0"/>
            <c:dispEq val="0"/>
          </c:trendline>
          <c:xVal>
            <c:numRef>
              <c:f>amalgmated!$C$2:$C$74</c:f>
              <c:numCache>
                <c:formatCode>0%</c:formatCode>
                <c:ptCount val="73"/>
                <c:pt idx="0">
                  <c:v>0.30000000000000032</c:v>
                </c:pt>
                <c:pt idx="1">
                  <c:v>0.15000000000000016</c:v>
                </c:pt>
                <c:pt idx="2">
                  <c:v>0.5</c:v>
                </c:pt>
                <c:pt idx="3">
                  <c:v>0.5</c:v>
                </c:pt>
                <c:pt idx="5">
                  <c:v>0.55000000000000004</c:v>
                </c:pt>
                <c:pt idx="6">
                  <c:v>0.35000000000000031</c:v>
                </c:pt>
                <c:pt idx="8">
                  <c:v>0.5</c:v>
                </c:pt>
                <c:pt idx="9">
                  <c:v>0.35000000000000031</c:v>
                </c:pt>
                <c:pt idx="10">
                  <c:v>0.35000000000000031</c:v>
                </c:pt>
                <c:pt idx="11">
                  <c:v>0.25</c:v>
                </c:pt>
                <c:pt idx="12">
                  <c:v>0.1</c:v>
                </c:pt>
                <c:pt idx="13">
                  <c:v>0.30000000000000032</c:v>
                </c:pt>
                <c:pt idx="14">
                  <c:v>0.30000000000000032</c:v>
                </c:pt>
                <c:pt idx="15">
                  <c:v>0.45</c:v>
                </c:pt>
                <c:pt idx="16">
                  <c:v>0.1</c:v>
                </c:pt>
                <c:pt idx="17">
                  <c:v>0.45</c:v>
                </c:pt>
                <c:pt idx="18">
                  <c:v>0.30000000000000032</c:v>
                </c:pt>
                <c:pt idx="19">
                  <c:v>0.15000000000000016</c:v>
                </c:pt>
                <c:pt idx="20">
                  <c:v>0.25</c:v>
                </c:pt>
                <c:pt idx="21">
                  <c:v>0.55000000000000004</c:v>
                </c:pt>
                <c:pt idx="23">
                  <c:v>0.5</c:v>
                </c:pt>
                <c:pt idx="26">
                  <c:v>0.75000000000000078</c:v>
                </c:pt>
                <c:pt idx="27">
                  <c:v>0.85000000000000064</c:v>
                </c:pt>
                <c:pt idx="28">
                  <c:v>0.70000000000000062</c:v>
                </c:pt>
                <c:pt idx="29">
                  <c:v>0.60000000000000064</c:v>
                </c:pt>
                <c:pt idx="30">
                  <c:v>0.55000000000000004</c:v>
                </c:pt>
                <c:pt idx="31">
                  <c:v>0.70000000000000062</c:v>
                </c:pt>
                <c:pt idx="32">
                  <c:v>0.60000000000000064</c:v>
                </c:pt>
                <c:pt idx="33">
                  <c:v>0.60000000000000064</c:v>
                </c:pt>
                <c:pt idx="34">
                  <c:v>0.65000000000000091</c:v>
                </c:pt>
                <c:pt idx="35">
                  <c:v>0.55000000000000004</c:v>
                </c:pt>
                <c:pt idx="36">
                  <c:v>0.45</c:v>
                </c:pt>
                <c:pt idx="37">
                  <c:v>0.8</c:v>
                </c:pt>
                <c:pt idx="38">
                  <c:v>0.60000000000000064</c:v>
                </c:pt>
                <c:pt idx="39">
                  <c:v>0.9</c:v>
                </c:pt>
                <c:pt idx="40">
                  <c:v>1</c:v>
                </c:pt>
                <c:pt idx="41">
                  <c:v>0.95000000000000062</c:v>
                </c:pt>
                <c:pt idx="42">
                  <c:v>0.95000000000000062</c:v>
                </c:pt>
                <c:pt idx="43">
                  <c:v>0.8</c:v>
                </c:pt>
                <c:pt idx="44">
                  <c:v>0.75000000000000078</c:v>
                </c:pt>
                <c:pt idx="45">
                  <c:v>0.60000000000000064</c:v>
                </c:pt>
                <c:pt idx="46">
                  <c:v>0.25</c:v>
                </c:pt>
                <c:pt idx="47">
                  <c:v>0.4</c:v>
                </c:pt>
                <c:pt idx="49">
                  <c:v>0.30000000000000032</c:v>
                </c:pt>
                <c:pt idx="50">
                  <c:v>0.55000000000000004</c:v>
                </c:pt>
                <c:pt idx="51">
                  <c:v>0.2</c:v>
                </c:pt>
                <c:pt idx="52">
                  <c:v>0.30000000000000032</c:v>
                </c:pt>
                <c:pt idx="53">
                  <c:v>0.4</c:v>
                </c:pt>
                <c:pt idx="54">
                  <c:v>0.35000000000000031</c:v>
                </c:pt>
                <c:pt idx="55">
                  <c:v>0.60000000000000064</c:v>
                </c:pt>
                <c:pt idx="57">
                  <c:v>0.45</c:v>
                </c:pt>
                <c:pt idx="59">
                  <c:v>0.4</c:v>
                </c:pt>
                <c:pt idx="60">
                  <c:v>0.4</c:v>
                </c:pt>
                <c:pt idx="61">
                  <c:v>0.55000000000000004</c:v>
                </c:pt>
                <c:pt idx="62">
                  <c:v>0.4</c:v>
                </c:pt>
                <c:pt idx="63">
                  <c:v>0.30000000000000032</c:v>
                </c:pt>
                <c:pt idx="64">
                  <c:v>0.65000000000000091</c:v>
                </c:pt>
                <c:pt idx="65">
                  <c:v>0.15000000000000016</c:v>
                </c:pt>
                <c:pt idx="67">
                  <c:v>0.30000000000000032</c:v>
                </c:pt>
                <c:pt idx="70">
                  <c:v>0.30000000000000032</c:v>
                </c:pt>
                <c:pt idx="71">
                  <c:v>0.5</c:v>
                </c:pt>
                <c:pt idx="72">
                  <c:v>0.4</c:v>
                </c:pt>
              </c:numCache>
            </c:numRef>
          </c:xVal>
          <c:yVal>
            <c:numRef>
              <c:f>amalgmated!$E$2:$E$74</c:f>
              <c:numCache>
                <c:formatCode>0%</c:formatCode>
                <c:ptCount val="73"/>
                <c:pt idx="0">
                  <c:v>1.2380952380952379</c:v>
                </c:pt>
                <c:pt idx="1">
                  <c:v>0.19047619047619138</c:v>
                </c:pt>
                <c:pt idx="2">
                  <c:v>0.61904761904761962</c:v>
                </c:pt>
                <c:pt idx="3">
                  <c:v>0.92857142857142905</c:v>
                </c:pt>
                <c:pt idx="5">
                  <c:v>0.78571428571428559</c:v>
                </c:pt>
                <c:pt idx="6">
                  <c:v>0.61904761904761962</c:v>
                </c:pt>
                <c:pt idx="8">
                  <c:v>0.83333333333333304</c:v>
                </c:pt>
                <c:pt idx="9">
                  <c:v>0.80952380952381064</c:v>
                </c:pt>
                <c:pt idx="10">
                  <c:v>0.59523809523809534</c:v>
                </c:pt>
                <c:pt idx="11">
                  <c:v>0.59523809523809534</c:v>
                </c:pt>
                <c:pt idx="12">
                  <c:v>0.40476190476190499</c:v>
                </c:pt>
                <c:pt idx="13">
                  <c:v>0.69047619047619135</c:v>
                </c:pt>
                <c:pt idx="14">
                  <c:v>0.5</c:v>
                </c:pt>
                <c:pt idx="15">
                  <c:v>0.83333333333333304</c:v>
                </c:pt>
                <c:pt idx="16">
                  <c:v>0.38095238095238154</c:v>
                </c:pt>
                <c:pt idx="17">
                  <c:v>0.66666666666666763</c:v>
                </c:pt>
                <c:pt idx="18">
                  <c:v>9.5238095238095274E-2</c:v>
                </c:pt>
                <c:pt idx="19">
                  <c:v>0.5</c:v>
                </c:pt>
                <c:pt idx="20">
                  <c:v>0.61904761904761962</c:v>
                </c:pt>
                <c:pt idx="21">
                  <c:v>0.92857142857142905</c:v>
                </c:pt>
                <c:pt idx="23">
                  <c:v>0.80952380952381064</c:v>
                </c:pt>
                <c:pt idx="26">
                  <c:v>0.97619047619047739</c:v>
                </c:pt>
                <c:pt idx="27">
                  <c:v>0.97619047619047739</c:v>
                </c:pt>
                <c:pt idx="28">
                  <c:v>0.97619047619047739</c:v>
                </c:pt>
                <c:pt idx="29">
                  <c:v>0.66666666666666763</c:v>
                </c:pt>
                <c:pt idx="30">
                  <c:v>0.92857142857142905</c:v>
                </c:pt>
                <c:pt idx="31">
                  <c:v>0.85714285714285765</c:v>
                </c:pt>
                <c:pt idx="32">
                  <c:v>0.952380952380952</c:v>
                </c:pt>
                <c:pt idx="33">
                  <c:v>0.59523809523809534</c:v>
                </c:pt>
                <c:pt idx="34">
                  <c:v>0.88095238095238038</c:v>
                </c:pt>
                <c:pt idx="35">
                  <c:v>0.90476190476190432</c:v>
                </c:pt>
                <c:pt idx="36">
                  <c:v>0.85714285714285765</c:v>
                </c:pt>
                <c:pt idx="37">
                  <c:v>0.952380952380952</c:v>
                </c:pt>
                <c:pt idx="38">
                  <c:v>0.66666666666666763</c:v>
                </c:pt>
                <c:pt idx="39">
                  <c:v>0.97619047619047739</c:v>
                </c:pt>
                <c:pt idx="40">
                  <c:v>0.97619047619047739</c:v>
                </c:pt>
                <c:pt idx="41">
                  <c:v>0.88095238095238038</c:v>
                </c:pt>
                <c:pt idx="42">
                  <c:v>0.97619047619047739</c:v>
                </c:pt>
                <c:pt idx="43">
                  <c:v>0.90476190476190432</c:v>
                </c:pt>
                <c:pt idx="44">
                  <c:v>0.78571428571428559</c:v>
                </c:pt>
                <c:pt idx="45">
                  <c:v>0.52380952380952395</c:v>
                </c:pt>
                <c:pt idx="46">
                  <c:v>0.40476190476190499</c:v>
                </c:pt>
                <c:pt idx="47">
                  <c:v>0.69047619047619135</c:v>
                </c:pt>
                <c:pt idx="49">
                  <c:v>0.40476190476190499</c:v>
                </c:pt>
                <c:pt idx="50">
                  <c:v>0.64285714285714302</c:v>
                </c:pt>
                <c:pt idx="51">
                  <c:v>0.88095238095238038</c:v>
                </c:pt>
                <c:pt idx="52">
                  <c:v>0.45238095238095266</c:v>
                </c:pt>
                <c:pt idx="53">
                  <c:v>0.78571428571428559</c:v>
                </c:pt>
                <c:pt idx="54">
                  <c:v>0.40476190476190499</c:v>
                </c:pt>
                <c:pt idx="55">
                  <c:v>0.90476190476190432</c:v>
                </c:pt>
                <c:pt idx="57">
                  <c:v>0.76190476190476197</c:v>
                </c:pt>
                <c:pt idx="59">
                  <c:v>0.88095238095238038</c:v>
                </c:pt>
                <c:pt idx="60">
                  <c:v>0.71428571428571463</c:v>
                </c:pt>
                <c:pt idx="61">
                  <c:v>0.78571428571428559</c:v>
                </c:pt>
                <c:pt idx="62">
                  <c:v>0.76190476190476197</c:v>
                </c:pt>
                <c:pt idx="63">
                  <c:v>0.88095238095238038</c:v>
                </c:pt>
                <c:pt idx="64">
                  <c:v>0.78571428571428559</c:v>
                </c:pt>
                <c:pt idx="65">
                  <c:v>0.61904761904761962</c:v>
                </c:pt>
                <c:pt idx="67">
                  <c:v>0.80952380952381064</c:v>
                </c:pt>
                <c:pt idx="70">
                  <c:v>0.73809523809523891</c:v>
                </c:pt>
                <c:pt idx="71">
                  <c:v>0.66666666666666763</c:v>
                </c:pt>
                <c:pt idx="72">
                  <c:v>0.66666666666666763</c:v>
                </c:pt>
              </c:numCache>
            </c:numRef>
          </c:yVal>
          <c:smooth val="0"/>
        </c:ser>
        <c:dLbls>
          <c:showLegendKey val="0"/>
          <c:showVal val="0"/>
          <c:showCatName val="0"/>
          <c:showSerName val="0"/>
          <c:showPercent val="0"/>
          <c:showBubbleSize val="0"/>
        </c:dLbls>
        <c:axId val="93791360"/>
        <c:axId val="93793280"/>
      </c:scatterChart>
      <c:valAx>
        <c:axId val="93791360"/>
        <c:scaling>
          <c:orientation val="minMax"/>
          <c:max val="1"/>
          <c:min val="0"/>
        </c:scaling>
        <c:delete val="0"/>
        <c:axPos val="b"/>
        <c:title>
          <c:tx>
            <c:rich>
              <a:bodyPr/>
              <a:lstStyle/>
              <a:p>
                <a:pPr>
                  <a:defRPr/>
                </a:pPr>
                <a:r>
                  <a:rPr lang="en-CA"/>
                  <a:t>Pre Percentqge</a:t>
                </a:r>
              </a:p>
            </c:rich>
          </c:tx>
          <c:layout/>
          <c:overlay val="0"/>
        </c:title>
        <c:numFmt formatCode="0%" sourceLinked="1"/>
        <c:majorTickMark val="out"/>
        <c:minorTickMark val="none"/>
        <c:tickLblPos val="nextTo"/>
        <c:crossAx val="93793280"/>
        <c:crosses val="autoZero"/>
        <c:crossBetween val="midCat"/>
        <c:majorUnit val="0.1"/>
      </c:valAx>
      <c:valAx>
        <c:axId val="93793280"/>
        <c:scaling>
          <c:orientation val="minMax"/>
          <c:max val="1"/>
          <c:min val="0"/>
        </c:scaling>
        <c:delete val="0"/>
        <c:axPos val="l"/>
        <c:majorGridlines/>
        <c:title>
          <c:tx>
            <c:rich>
              <a:bodyPr rot="0" vert="wordArtVert"/>
              <a:lstStyle/>
              <a:p>
                <a:pPr>
                  <a:defRPr/>
                </a:pPr>
                <a:r>
                  <a:rPr lang="en-US"/>
                  <a:t>post Percentage</a:t>
                </a:r>
              </a:p>
            </c:rich>
          </c:tx>
          <c:layout/>
          <c:overlay val="0"/>
        </c:title>
        <c:numFmt formatCode="0%" sourceLinked="1"/>
        <c:majorTickMark val="out"/>
        <c:minorTickMark val="none"/>
        <c:tickLblPos val="nextTo"/>
        <c:crossAx val="93791360"/>
        <c:crosses val="autoZero"/>
        <c:crossBetween val="midCat"/>
        <c:majorUnit val="0.1"/>
      </c:valAx>
    </c:plotArea>
    <c:plotVisOnly val="1"/>
    <c:dispBlanksAs val="gap"/>
    <c:showDLblsOverMax val="0"/>
  </c:chart>
  <c:externalData r:id="rId2">
    <c:autoUpdate val="0"/>
  </c:externalData>
  <c:userShapes r:id="rId3"/>
</c:chartSpace>
</file>

<file path=ppt/drawings/_rels/vmlDrawing1.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wmf"/><Relationship Id="rId1" Type="http://schemas.openxmlformats.org/officeDocument/2006/relationships/image" Target="../media/image4.emf"/><Relationship Id="rId5" Type="http://schemas.openxmlformats.org/officeDocument/2006/relationships/image" Target="../media/image8.emf"/><Relationship Id="rId4"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drawing1.xml><?xml version="1.0" encoding="utf-8"?>
<c:userShapes xmlns:c="http://schemas.openxmlformats.org/drawingml/2006/chart">
  <cdr:relSizeAnchor xmlns:cdr="http://schemas.openxmlformats.org/drawingml/2006/chartDrawing">
    <cdr:from>
      <cdr:x>0.09</cdr:x>
      <cdr:y>0.09091</cdr:y>
    </cdr:from>
    <cdr:to>
      <cdr:x>0.96667</cdr:x>
      <cdr:y>0.90097</cdr:y>
    </cdr:to>
    <cdr:cxnSp macro="">
      <cdr:nvCxnSpPr>
        <cdr:cNvPr id="3" name="Straight Connector 2"/>
        <cdr:cNvCxnSpPr/>
      </cdr:nvCxnSpPr>
      <cdr:spPr>
        <a:xfrm xmlns:a="http://schemas.openxmlformats.org/drawingml/2006/main" flipV="1">
          <a:off x="771525" y="533400"/>
          <a:ext cx="7515225" cy="4752975"/>
        </a:xfrm>
        <a:prstGeom xmlns:a="http://schemas.openxmlformats.org/drawingml/2006/main" prst="line">
          <a:avLst/>
        </a:prstGeom>
        <a:ln xmlns:a="http://schemas.openxmlformats.org/drawingml/2006/main">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0.11538</cdr:x>
      <cdr:y>0.48837</cdr:y>
    </cdr:from>
    <cdr:to>
      <cdr:x>1</cdr:x>
      <cdr:y>0.49015</cdr:y>
    </cdr:to>
    <cdr:cxnSp macro="">
      <cdr:nvCxnSpPr>
        <cdr:cNvPr id="6" name="Straight Connector 5"/>
        <cdr:cNvCxnSpPr/>
      </cdr:nvCxnSpPr>
      <cdr:spPr>
        <a:xfrm xmlns:a="http://schemas.openxmlformats.org/drawingml/2006/main" flipV="1">
          <a:off x="791276" y="1600200"/>
          <a:ext cx="6066724" cy="5832"/>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0.52644</cdr:x>
      <cdr:y>0.11191</cdr:y>
    </cdr:from>
    <cdr:to>
      <cdr:x>0.53125</cdr:x>
      <cdr:y>0.90125</cdr:y>
    </cdr:to>
    <cdr:cxnSp macro="">
      <cdr:nvCxnSpPr>
        <cdr:cNvPr id="7" name="Straight Connector 6"/>
        <cdr:cNvCxnSpPr/>
      </cdr:nvCxnSpPr>
      <cdr:spPr>
        <a:xfrm xmlns:a="http://schemas.openxmlformats.org/drawingml/2006/main">
          <a:off x="3567703" y="527387"/>
          <a:ext cx="32598" cy="3719951"/>
        </a:xfrm>
        <a:prstGeom xmlns:a="http://schemas.openxmlformats.org/drawingml/2006/main" prst="line">
          <a:avLst/>
        </a:prstGeom>
        <a:ln xmlns:a="http://schemas.openxmlformats.org/drawingml/2006/main">
          <a:solidFill>
            <a:srgbClr val="C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67A63A39-A23E-418C-B75B-EC1B93A799B1}" type="datetimeFigureOut">
              <a:rPr lang="en-CA" smtClean="0"/>
              <a:t>23/08/2012</a:t>
            </a:fld>
            <a:endParaRPr lang="en-CA"/>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08BB19EC-2F56-47F8-96E0-567F53073D93}" type="slidenum">
              <a:rPr lang="en-CA" smtClean="0"/>
              <a:t>‹#›</a:t>
            </a:fld>
            <a:endParaRPr lang="en-CA"/>
          </a:p>
        </p:txBody>
      </p:sp>
    </p:spTree>
    <p:extLst>
      <p:ext uri="{BB962C8B-B14F-4D97-AF65-F5344CB8AC3E}">
        <p14:creationId xmlns:p14="http://schemas.microsoft.com/office/powerpoint/2010/main" val="34698674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6569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Arial"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6569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Arial" charset="0"/>
              </a:defRPr>
            </a:lvl1pPr>
          </a:lstStyle>
          <a:p>
            <a:pPr>
              <a:defRPr/>
            </a:pPr>
            <a:endParaRPr lang="en-US"/>
          </a:p>
        </p:txBody>
      </p:sp>
      <p:sp>
        <p:nvSpPr>
          <p:cNvPr id="54276" name="Rectangle 4"/>
          <p:cNvSpPr>
            <a:spLocks noGrp="1" noRot="1" noChangeAspect="1" noChangeArrowheads="1" noTextEdit="1"/>
          </p:cNvSpPr>
          <p:nvPr>
            <p:ph type="sldImg" idx="2"/>
          </p:nvPr>
        </p:nvSpPr>
        <p:spPr bwMode="auto">
          <a:xfrm>
            <a:off x="1101725" y="698500"/>
            <a:ext cx="4654550" cy="34925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85800" y="4424085"/>
            <a:ext cx="5486400" cy="4191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846553"/>
            <a:ext cx="2971800" cy="46569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Arial"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846553"/>
            <a:ext cx="2971800" cy="46569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mn-ea"/>
                <a:cs typeface="Arial" charset="0"/>
              </a:defRPr>
            </a:lvl1pPr>
          </a:lstStyle>
          <a:p>
            <a:pPr>
              <a:defRPr/>
            </a:pPr>
            <a:fld id="{EA3E459A-DED4-48AE-98D4-3B78CE42D32B}" type="slidenum">
              <a:rPr lang="en-US"/>
              <a:pPr>
                <a:defRPr/>
              </a:pPr>
              <a:t>‹#›</a:t>
            </a:fld>
            <a:endParaRPr lang="en-US"/>
          </a:p>
        </p:txBody>
      </p:sp>
    </p:spTree>
    <p:extLst>
      <p:ext uri="{BB962C8B-B14F-4D97-AF65-F5344CB8AC3E}">
        <p14:creationId xmlns:p14="http://schemas.microsoft.com/office/powerpoint/2010/main" val="42135451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CA" dirty="0" smtClean="0"/>
          </a:p>
        </p:txBody>
      </p:sp>
      <p:sp>
        <p:nvSpPr>
          <p:cNvPr id="55300" name="Slide Number Placeholder 3"/>
          <p:cNvSpPr>
            <a:spLocks noGrp="1"/>
          </p:cNvSpPr>
          <p:nvPr>
            <p:ph type="sldNum" sz="quarter" idx="5"/>
          </p:nvPr>
        </p:nvSpPr>
        <p:spPr>
          <a:noFill/>
        </p:spPr>
        <p:txBody>
          <a:bodyPr/>
          <a:lstStyle/>
          <a:p>
            <a:fld id="{FE1DF72B-E1E2-40BB-AE55-5D3E66CE5675}" type="slidenum">
              <a:rPr lang="en-US" smtClean="0">
                <a:ea typeface="ヒラギノ角ゴ ProN W3" charset="-128"/>
              </a:rPr>
              <a:pPr/>
              <a:t>1</a:t>
            </a:fld>
            <a:endParaRPr lang="en-US" smtClean="0">
              <a:ea typeface="ヒラギノ角ゴ ProN W3"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87BB6E0F-078B-4297-BFCE-75340FC2023B}" type="slidenum">
              <a:rPr lang="en-US" smtClean="0"/>
              <a:pPr>
                <a:defRPr/>
              </a:pPr>
              <a:t>24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endParaRPr lang="en-CA" dirty="0" smtClean="0"/>
          </a:p>
        </p:txBody>
      </p:sp>
      <p:sp>
        <p:nvSpPr>
          <p:cNvPr id="63492" name="Slide Number Placeholder 3"/>
          <p:cNvSpPr>
            <a:spLocks noGrp="1"/>
          </p:cNvSpPr>
          <p:nvPr>
            <p:ph type="sldNum" sz="quarter" idx="5"/>
          </p:nvPr>
        </p:nvSpPr>
        <p:spPr>
          <a:noFill/>
        </p:spPr>
        <p:txBody>
          <a:bodyPr/>
          <a:lstStyle/>
          <a:p>
            <a:fld id="{C03048B3-CEC2-490F-BD7E-3FCE5014FDB6}" type="slidenum">
              <a:rPr lang="en-US" smtClean="0">
                <a:ea typeface="ヒラギノ角ゴ ProN W3" charset="-128"/>
              </a:rPr>
              <a:pPr/>
              <a:t>25</a:t>
            </a:fld>
            <a:endParaRPr lang="en-US" smtClean="0">
              <a:ea typeface="ヒラギノ角ゴ ProN W3"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endParaRPr lang="en-CA" dirty="0" smtClean="0"/>
          </a:p>
        </p:txBody>
      </p:sp>
      <p:sp>
        <p:nvSpPr>
          <p:cNvPr id="64516" name="Slide Number Placeholder 3"/>
          <p:cNvSpPr>
            <a:spLocks noGrp="1"/>
          </p:cNvSpPr>
          <p:nvPr>
            <p:ph type="sldNum" sz="quarter" idx="5"/>
          </p:nvPr>
        </p:nvSpPr>
        <p:spPr>
          <a:noFill/>
        </p:spPr>
        <p:txBody>
          <a:bodyPr/>
          <a:lstStyle/>
          <a:p>
            <a:fld id="{3E1C5409-2613-41A4-B344-99180B78BB76}" type="slidenum">
              <a:rPr lang="en-US" smtClean="0">
                <a:ea typeface="ヒラギノ角ゴ ProN W3" charset="-128"/>
              </a:rPr>
              <a:pPr/>
              <a:t>26</a:t>
            </a:fld>
            <a:endParaRPr lang="en-US" smtClean="0">
              <a:ea typeface="ヒラギノ角ゴ ProN W3"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CFC3F638-D1F8-45D2-9AB4-B253872112B0}" type="slidenum">
              <a:rPr lang="en-US" smtClean="0"/>
              <a:pPr>
                <a:defRPr/>
              </a:pPr>
              <a:t>28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FC4E2F37-2B27-4FCD-A656-0B8B47300D83}" type="slidenum">
              <a:rPr lang="en-US" smtClean="0"/>
              <a:pPr>
                <a:defRPr/>
              </a:pPr>
              <a:t>29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F32230A2-EC52-49F1-8EDD-B6A448632878}" type="slidenum">
              <a:rPr lang="en-US" smtClean="0"/>
              <a:pPr>
                <a:defRPr/>
              </a:pPr>
              <a:t>30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51A94749-BFA1-4410-B0BD-24AE7036F2A3}" type="slidenum">
              <a:rPr lang="en-US" smtClean="0"/>
              <a:pPr>
                <a:defRPr/>
              </a:pPr>
              <a:t>31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CE574011-9393-4264-A967-F2EA9BCAFB23}" type="slidenum">
              <a:rPr lang="en-US" smtClean="0"/>
              <a:pPr>
                <a:defRPr/>
              </a:pPr>
              <a:t>32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CA" dirty="0" smtClean="0"/>
          </a:p>
        </p:txBody>
      </p:sp>
      <p:sp>
        <p:nvSpPr>
          <p:cNvPr id="70660" name="Slide Number Placeholder 3"/>
          <p:cNvSpPr>
            <a:spLocks noGrp="1"/>
          </p:cNvSpPr>
          <p:nvPr>
            <p:ph type="sldNum" sz="quarter" idx="5"/>
          </p:nvPr>
        </p:nvSpPr>
        <p:spPr>
          <a:noFill/>
        </p:spPr>
        <p:txBody>
          <a:bodyPr/>
          <a:lstStyle/>
          <a:p>
            <a:fld id="{2B15E26D-699F-47D0-B41B-3C9518A78877}" type="slidenum">
              <a:rPr lang="en-US" smtClean="0">
                <a:ea typeface="ヒラギノ角ゴ ProN W3" charset="-128"/>
              </a:rPr>
              <a:pPr/>
              <a:t>35</a:t>
            </a:fld>
            <a:endParaRPr lang="en-US" smtClean="0">
              <a:ea typeface="ヒラギノ角ゴ ProN W3"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endParaRPr lang="en-CA" smtClean="0"/>
          </a:p>
        </p:txBody>
      </p:sp>
      <p:sp>
        <p:nvSpPr>
          <p:cNvPr id="71684" name="Slide Number Placeholder 3"/>
          <p:cNvSpPr>
            <a:spLocks noGrp="1"/>
          </p:cNvSpPr>
          <p:nvPr>
            <p:ph type="sldNum" sz="quarter" idx="5"/>
          </p:nvPr>
        </p:nvSpPr>
        <p:spPr>
          <a:noFill/>
        </p:spPr>
        <p:txBody>
          <a:bodyPr/>
          <a:lstStyle/>
          <a:p>
            <a:fld id="{C6F3EF60-467C-4171-A7F2-3AFC701FDC37}" type="slidenum">
              <a:rPr lang="en-US" smtClean="0">
                <a:ea typeface="ヒラギノ角ゴ ProN W3" charset="-128"/>
              </a:rPr>
              <a:pPr/>
              <a:t>36</a:t>
            </a:fld>
            <a:endParaRPr lang="en-US" smtClean="0">
              <a:ea typeface="ヒラギノ角ゴ ProN W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pPr>
              <a:buFontTx/>
              <a:buChar char="•"/>
            </a:pPr>
            <a:endParaRPr lang="en-US" smtClean="0"/>
          </a:p>
          <a:p>
            <a:pPr>
              <a:buFontTx/>
              <a:buChar char="•"/>
            </a:pPr>
            <a:endParaRPr lang="en-CA" smtClean="0"/>
          </a:p>
          <a:p>
            <a:endParaRPr lang="en-CA" smtClean="0"/>
          </a:p>
          <a:p>
            <a:endParaRPr lang="en-CA" smtClean="0"/>
          </a:p>
        </p:txBody>
      </p:sp>
      <p:sp>
        <p:nvSpPr>
          <p:cNvPr id="56324" name="Slide Number Placeholder 3"/>
          <p:cNvSpPr>
            <a:spLocks noGrp="1"/>
          </p:cNvSpPr>
          <p:nvPr>
            <p:ph type="sldNum" sz="quarter" idx="5"/>
          </p:nvPr>
        </p:nvSpPr>
        <p:spPr>
          <a:noFill/>
        </p:spPr>
        <p:txBody>
          <a:bodyPr/>
          <a:lstStyle/>
          <a:p>
            <a:fld id="{C8B7FD65-720B-4B86-8E40-C01A75C045DF}" type="slidenum">
              <a:rPr lang="en-US" smtClean="0">
                <a:ea typeface="ヒラギノ角ゴ ProN W3" charset="-128"/>
              </a:rPr>
              <a:pPr/>
              <a:t>2</a:t>
            </a:fld>
            <a:endParaRPr lang="en-US" smtClean="0">
              <a:ea typeface="ヒラギノ角ゴ ProN W3"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eaLnBrk="1" hangingPunct="1"/>
            <a:endParaRPr lang="en-CA" dirty="0" smtClean="0"/>
          </a:p>
        </p:txBody>
      </p:sp>
      <p:sp>
        <p:nvSpPr>
          <p:cNvPr id="72708" name="Slide Number Placeholder 3"/>
          <p:cNvSpPr>
            <a:spLocks noGrp="1"/>
          </p:cNvSpPr>
          <p:nvPr>
            <p:ph type="sldNum" sz="quarter" idx="5"/>
          </p:nvPr>
        </p:nvSpPr>
        <p:spPr>
          <a:noFill/>
        </p:spPr>
        <p:txBody>
          <a:bodyPr/>
          <a:lstStyle/>
          <a:p>
            <a:fld id="{3696CEF1-C853-4B41-9D77-2402B5C598CA}" type="slidenum">
              <a:rPr lang="en-US" smtClean="0">
                <a:ea typeface="ヒラギノ角ゴ ProN W3" charset="-128"/>
              </a:rPr>
              <a:pPr/>
              <a:t>37</a:t>
            </a:fld>
            <a:endParaRPr lang="en-US" smtClean="0">
              <a:ea typeface="ヒラギノ角ゴ ProN W3"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endParaRPr lang="en-CA" dirty="0" smtClean="0"/>
          </a:p>
        </p:txBody>
      </p:sp>
      <p:sp>
        <p:nvSpPr>
          <p:cNvPr id="73732" name="Slide Number Placeholder 3"/>
          <p:cNvSpPr>
            <a:spLocks noGrp="1"/>
          </p:cNvSpPr>
          <p:nvPr>
            <p:ph type="sldNum" sz="quarter" idx="5"/>
          </p:nvPr>
        </p:nvSpPr>
        <p:spPr>
          <a:noFill/>
        </p:spPr>
        <p:txBody>
          <a:bodyPr/>
          <a:lstStyle/>
          <a:p>
            <a:fld id="{C3534404-B5F0-40A8-8CFC-0FD1C9F1F80B}" type="slidenum">
              <a:rPr lang="en-US" smtClean="0">
                <a:ea typeface="ヒラギノ角ゴ ProN W3" charset="-128"/>
              </a:rPr>
              <a:pPr/>
              <a:t>39</a:t>
            </a:fld>
            <a:endParaRPr lang="en-US" smtClean="0">
              <a:ea typeface="ヒラギノ角ゴ ProN W3"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503A93F1-88CA-4C5C-9D11-289BDEBB0BB8}" type="slidenum">
              <a:rPr lang="en-US" smtClean="0">
                <a:ea typeface="ヒラギノ角ゴ ProN W3" charset="-128"/>
              </a:rPr>
              <a:pPr/>
              <a:t>40</a:t>
            </a:fld>
            <a:endParaRPr lang="en-US" smtClean="0">
              <a:ea typeface="ヒラギノ角ゴ ProN W3" charset="-128"/>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endParaRPr lang="en-CA" dirty="0"/>
          </a:p>
        </p:txBody>
      </p:sp>
      <p:sp>
        <p:nvSpPr>
          <p:cNvPr id="75780" name="Slide Number Placeholder 3"/>
          <p:cNvSpPr>
            <a:spLocks noGrp="1"/>
          </p:cNvSpPr>
          <p:nvPr>
            <p:ph type="sldNum" sz="quarter" idx="5"/>
          </p:nvPr>
        </p:nvSpPr>
        <p:spPr>
          <a:noFill/>
        </p:spPr>
        <p:txBody>
          <a:bodyPr/>
          <a:lstStyle/>
          <a:p>
            <a:fld id="{D825307D-D6FD-43B0-B079-3D2D38AACF2E}" type="slidenum">
              <a:rPr lang="en-US" smtClean="0">
                <a:ea typeface="ヒラギノ角ゴ ProN W3" charset="-128"/>
              </a:rPr>
              <a:pPr/>
              <a:t>43</a:t>
            </a:fld>
            <a:endParaRPr lang="en-US" smtClean="0">
              <a:ea typeface="ヒラギノ角ゴ ProN W3"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endParaRPr lang="en-CA" dirty="0"/>
          </a:p>
        </p:txBody>
      </p:sp>
      <p:sp>
        <p:nvSpPr>
          <p:cNvPr id="76804" name="Slide Number Placeholder 3"/>
          <p:cNvSpPr>
            <a:spLocks noGrp="1"/>
          </p:cNvSpPr>
          <p:nvPr>
            <p:ph type="sldNum" sz="quarter" idx="5"/>
          </p:nvPr>
        </p:nvSpPr>
        <p:spPr>
          <a:noFill/>
        </p:spPr>
        <p:txBody>
          <a:bodyPr/>
          <a:lstStyle/>
          <a:p>
            <a:fld id="{8132FE42-F867-48BB-AE02-1008B46196B9}" type="slidenum">
              <a:rPr lang="en-US" smtClean="0">
                <a:ea typeface="ヒラギノ角ゴ ProN W3" charset="-128"/>
              </a:rPr>
              <a:pPr/>
              <a:t>44</a:t>
            </a:fld>
            <a:endParaRPr lang="en-US" smtClean="0">
              <a:ea typeface="ヒラギノ角ゴ ProN W3"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D896AE2F-212B-4797-826E-CBEF9DEFE914}" type="slidenum">
              <a:rPr lang="en-US" smtClean="0"/>
              <a:pPr>
                <a:defRPr/>
              </a:pPr>
              <a:t>45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endParaRPr lang="en-CA" dirty="0" smtClean="0"/>
          </a:p>
        </p:txBody>
      </p:sp>
      <p:sp>
        <p:nvSpPr>
          <p:cNvPr id="78852" name="Slide Number Placeholder 3"/>
          <p:cNvSpPr>
            <a:spLocks noGrp="1"/>
          </p:cNvSpPr>
          <p:nvPr>
            <p:ph type="sldNum" sz="quarter" idx="5"/>
          </p:nvPr>
        </p:nvSpPr>
        <p:spPr>
          <a:noFill/>
        </p:spPr>
        <p:txBody>
          <a:bodyPr/>
          <a:lstStyle/>
          <a:p>
            <a:fld id="{96DA896C-3EC4-4BC3-AD32-9338119CEF1F}" type="slidenum">
              <a:rPr lang="en-US" smtClean="0">
                <a:ea typeface="ヒラギノ角ゴ ProN W3" charset="-128"/>
              </a:rPr>
              <a:pPr/>
              <a:t>46</a:t>
            </a:fld>
            <a:endParaRPr lang="en-US" smtClean="0">
              <a:ea typeface="ヒラギノ角ゴ ProN W3"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endParaRPr lang="en-CA" smtClean="0"/>
          </a:p>
        </p:txBody>
      </p:sp>
      <p:sp>
        <p:nvSpPr>
          <p:cNvPr id="79876" name="Slide Number Placeholder 3"/>
          <p:cNvSpPr>
            <a:spLocks noGrp="1"/>
          </p:cNvSpPr>
          <p:nvPr>
            <p:ph type="sldNum" sz="quarter" idx="5"/>
          </p:nvPr>
        </p:nvSpPr>
        <p:spPr>
          <a:noFill/>
        </p:spPr>
        <p:txBody>
          <a:bodyPr/>
          <a:lstStyle/>
          <a:p>
            <a:fld id="{B0858897-DBE7-4FA6-B281-14FEC8634A07}" type="slidenum">
              <a:rPr lang="en-US" smtClean="0">
                <a:ea typeface="ヒラギノ角ゴ ProN W3" charset="-128"/>
              </a:rPr>
              <a:pPr/>
              <a:t>47</a:t>
            </a:fld>
            <a:endParaRPr lang="en-US" smtClean="0">
              <a:ea typeface="ヒラギノ角ゴ ProN W3"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endParaRPr lang="en-CA" dirty="0" smtClean="0"/>
          </a:p>
        </p:txBody>
      </p:sp>
      <p:sp>
        <p:nvSpPr>
          <p:cNvPr id="80900" name="Slide Number Placeholder 3"/>
          <p:cNvSpPr>
            <a:spLocks noGrp="1"/>
          </p:cNvSpPr>
          <p:nvPr>
            <p:ph type="sldNum" sz="quarter" idx="5"/>
          </p:nvPr>
        </p:nvSpPr>
        <p:spPr>
          <a:noFill/>
        </p:spPr>
        <p:txBody>
          <a:bodyPr/>
          <a:lstStyle/>
          <a:p>
            <a:fld id="{9CBA0E70-9123-408B-9E53-4607144BC9B7}" type="slidenum">
              <a:rPr lang="en-US" smtClean="0">
                <a:ea typeface="ヒラギノ角ゴ ProN W3" charset="-128"/>
              </a:rPr>
              <a:pPr/>
              <a:t>48</a:t>
            </a:fld>
            <a:endParaRPr lang="en-US" smtClean="0">
              <a:ea typeface="ヒラギノ角ゴ ProN W3"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EA3E459A-DED4-48AE-98D4-3B78CE42D32B}" type="slidenum">
              <a:rPr lang="en-US" smtClean="0"/>
              <a:pPr>
                <a:defRPr/>
              </a:pPr>
              <a:t>49</a:t>
            </a:fld>
            <a:endParaRPr lang="en-US"/>
          </a:p>
        </p:txBody>
      </p:sp>
    </p:spTree>
    <p:extLst>
      <p:ext uri="{BB962C8B-B14F-4D97-AF65-F5344CB8AC3E}">
        <p14:creationId xmlns:p14="http://schemas.microsoft.com/office/powerpoint/2010/main" val="250667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668EC730-CE02-427F-97C5-671C91966E8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endParaRPr lang="en-CA" dirty="0" smtClean="0"/>
          </a:p>
        </p:txBody>
      </p:sp>
      <p:sp>
        <p:nvSpPr>
          <p:cNvPr id="81924" name="Slide Number Placeholder 3"/>
          <p:cNvSpPr>
            <a:spLocks noGrp="1"/>
          </p:cNvSpPr>
          <p:nvPr>
            <p:ph type="sldNum" sz="quarter" idx="5"/>
          </p:nvPr>
        </p:nvSpPr>
        <p:spPr>
          <a:noFill/>
        </p:spPr>
        <p:txBody>
          <a:bodyPr/>
          <a:lstStyle/>
          <a:p>
            <a:fld id="{A6068D1B-EA66-404C-9D98-125430AA70DD}" type="slidenum">
              <a:rPr lang="en-US" smtClean="0">
                <a:ea typeface="ヒラギノ角ゴ ProN W3" charset="-128"/>
              </a:rPr>
              <a:pPr/>
              <a:t>50</a:t>
            </a:fld>
            <a:endParaRPr lang="en-US" smtClean="0">
              <a:ea typeface="ヒラギノ角ゴ ProN W3"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EA3E459A-DED4-48AE-98D4-3B78CE42D32B}" type="slidenum">
              <a:rPr lang="en-US" smtClean="0"/>
              <a:pPr>
                <a:defRPr/>
              </a:pPr>
              <a:t>51</a:t>
            </a:fld>
            <a:endParaRPr lang="en-US"/>
          </a:p>
        </p:txBody>
      </p:sp>
    </p:spTree>
    <p:extLst>
      <p:ext uri="{BB962C8B-B14F-4D97-AF65-F5344CB8AC3E}">
        <p14:creationId xmlns:p14="http://schemas.microsoft.com/office/powerpoint/2010/main" val="29092792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endParaRPr lang="en-CA" dirty="0" smtClean="0"/>
          </a:p>
        </p:txBody>
      </p:sp>
      <p:sp>
        <p:nvSpPr>
          <p:cNvPr id="84996" name="Slide Number Placeholder 3"/>
          <p:cNvSpPr>
            <a:spLocks noGrp="1"/>
          </p:cNvSpPr>
          <p:nvPr>
            <p:ph type="sldNum" sz="quarter" idx="5"/>
          </p:nvPr>
        </p:nvSpPr>
        <p:spPr>
          <a:noFill/>
        </p:spPr>
        <p:txBody>
          <a:bodyPr/>
          <a:lstStyle/>
          <a:p>
            <a:fld id="{456E999E-C95D-408A-BF8B-2A446C532848}" type="slidenum">
              <a:rPr lang="en-US" smtClean="0">
                <a:ea typeface="ヒラギノ角ゴ ProN W3" charset="-128"/>
              </a:rPr>
              <a:pPr/>
              <a:t>52</a:t>
            </a:fld>
            <a:endParaRPr lang="en-US" smtClean="0">
              <a:ea typeface="ヒラギノ角ゴ ProN W3"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EA3E459A-DED4-48AE-98D4-3B78CE42D32B}" type="slidenum">
              <a:rPr lang="en-US" smtClean="0"/>
              <a:pPr>
                <a:defRPr/>
              </a:pPr>
              <a:t>53</a:t>
            </a:fld>
            <a:endParaRPr lang="en-US"/>
          </a:p>
        </p:txBody>
      </p:sp>
    </p:spTree>
    <p:extLst>
      <p:ext uri="{BB962C8B-B14F-4D97-AF65-F5344CB8AC3E}">
        <p14:creationId xmlns:p14="http://schemas.microsoft.com/office/powerpoint/2010/main" val="19239053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EA3E459A-DED4-48AE-98D4-3B78CE42D32B}" type="slidenum">
              <a:rPr lang="en-US" smtClean="0"/>
              <a:pPr>
                <a:defRPr/>
              </a:pPr>
              <a:t>54</a:t>
            </a:fld>
            <a:endParaRPr lang="en-US"/>
          </a:p>
        </p:txBody>
      </p:sp>
    </p:spTree>
    <p:extLst>
      <p:ext uri="{BB962C8B-B14F-4D97-AF65-F5344CB8AC3E}">
        <p14:creationId xmlns:p14="http://schemas.microsoft.com/office/powerpoint/2010/main" val="1290356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668EC730-CE02-427F-97C5-671C91966E81}"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CA" dirty="0" smtClean="0"/>
          </a:p>
        </p:txBody>
      </p:sp>
      <p:sp>
        <p:nvSpPr>
          <p:cNvPr id="58372" name="Slide Number Placeholder 3"/>
          <p:cNvSpPr>
            <a:spLocks noGrp="1"/>
          </p:cNvSpPr>
          <p:nvPr>
            <p:ph type="sldNum" sz="quarter" idx="5"/>
          </p:nvPr>
        </p:nvSpPr>
        <p:spPr>
          <a:noFill/>
        </p:spPr>
        <p:txBody>
          <a:bodyPr/>
          <a:lstStyle/>
          <a:p>
            <a:fld id="{0FC5A588-797D-4264-A882-00C1284BB080}" type="slidenum">
              <a:rPr lang="en-US" smtClean="0">
                <a:ea typeface="ヒラギノ角ゴ ProN W3" charset="-128"/>
              </a:rPr>
              <a:pPr/>
              <a:t>9</a:t>
            </a:fld>
            <a:endParaRPr lang="en-US" smtClean="0">
              <a:ea typeface="ヒラギノ角ゴ ProN W3"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9A3977B2-8B9B-4723-B31C-68FB47AADCFC}" type="slidenum">
              <a:rPr lang="en-US" smtClean="0"/>
              <a:pPr>
                <a:defRPr/>
              </a:pPr>
              <a:t>17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en-CA" dirty="0" smtClean="0"/>
          </a:p>
        </p:txBody>
      </p:sp>
      <p:sp>
        <p:nvSpPr>
          <p:cNvPr id="61444" name="Slide Number Placeholder 3"/>
          <p:cNvSpPr>
            <a:spLocks noGrp="1"/>
          </p:cNvSpPr>
          <p:nvPr>
            <p:ph type="sldNum" sz="quarter" idx="5"/>
          </p:nvPr>
        </p:nvSpPr>
        <p:spPr>
          <a:noFill/>
        </p:spPr>
        <p:txBody>
          <a:bodyPr/>
          <a:lstStyle/>
          <a:p>
            <a:fld id="{0BF85BE8-A5FA-439B-A20B-766ED2241573}" type="slidenum">
              <a:rPr lang="en-US" smtClean="0">
                <a:ea typeface="ヒラギノ角ゴ ProN W3" charset="-128"/>
              </a:rPr>
              <a:pPr/>
              <a:t>18</a:t>
            </a:fld>
            <a:endParaRPr lang="en-US" smtClean="0">
              <a:ea typeface="ヒラギノ角ゴ ProN W3"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87BB6E0F-078B-4297-BFCE-75340FC2023B}" type="slidenum">
              <a:rPr lang="en-US" smtClean="0"/>
              <a:pPr>
                <a:defRPr/>
              </a:pPr>
              <a:t>22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en-CA" dirty="0" smtClean="0"/>
          </a:p>
        </p:txBody>
      </p:sp>
      <p:sp>
        <p:nvSpPr>
          <p:cNvPr id="4" name="Slide Number Placeholder 3"/>
          <p:cNvSpPr>
            <a:spLocks noGrp="1"/>
          </p:cNvSpPr>
          <p:nvPr>
            <p:ph type="sldNum" sz="quarter" idx="5"/>
          </p:nvPr>
        </p:nvSpPr>
        <p:spPr/>
        <p:txBody>
          <a:bodyPr/>
          <a:lstStyle/>
          <a:p>
            <a:pPr>
              <a:defRPr/>
            </a:pPr>
            <a:fld id="{87BB6E0F-078B-4297-BFCE-75340FC2023B}" type="slidenum">
              <a:rPr lang="en-US" smtClean="0"/>
              <a:pPr>
                <a:defRPr/>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65BCB1C8-DC03-4DA3-A4A0-ED12D0D7D68A}"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31DC2875-EB89-4AD0-888A-C0ACA92CC748}"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91BE6797-5585-46DD-98C8-F4F89ED34B39}"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AA57050F-7404-4298-AD6F-E8C158D83388}"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B812FD2C-28D6-46FD-A1E5-B2E7331382BC}"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6051848E-089D-4F2A-8964-74971EA1A55D}"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BF99FCD0-CB1A-4DA6-8FB5-9225871F8AB8}"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2AB0A527-1D5E-4E02-9D41-C6C3BE1DBFD2}"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5B0DE0E5-4C35-43ED-A683-8927CF34EAF6}"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F3644034-0E72-44A5-8720-FD236B42EC36}"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A1D76D92-E0AD-4197-B404-2CF94A89C94D}"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90488"/>
            <a:ext cx="8229600" cy="1509712"/>
          </a:xfrm>
          <a:prstGeom prst="rect">
            <a:avLst/>
          </a:prstGeom>
          <a:noFill/>
          <a:ln w="12700">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charset="0"/>
              </a:rPr>
              <a:t>Click to edit Master title style</a:t>
            </a:r>
          </a:p>
        </p:txBody>
      </p:sp>
      <p:sp>
        <p:nvSpPr>
          <p:cNvPr id="3075" name="Rectangle 2"/>
          <p:cNvSpPr>
            <a:spLocks noGrp="1" noChangeArrowheads="1"/>
          </p:cNvSpPr>
          <p:nvPr>
            <p:ph type="body" idx="1"/>
          </p:nvPr>
        </p:nvSpPr>
        <p:spPr bwMode="auto">
          <a:xfrm>
            <a:off x="457200" y="1600200"/>
            <a:ext cx="8229600" cy="5257800"/>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pic>
        <p:nvPicPr>
          <p:cNvPr id="3076" name="Picture 1"/>
          <p:cNvPicPr>
            <a:picLocks noChangeArrowheads="1"/>
          </p:cNvPicPr>
          <p:nvPr userDrawn="1"/>
        </p:nvPicPr>
        <p:blipFill>
          <a:blip r:embed="rId13" cstate="print"/>
          <a:srcRect/>
          <a:stretch>
            <a:fillRect/>
          </a:stretch>
        </p:blipFill>
        <p:spPr bwMode="auto">
          <a:xfrm>
            <a:off x="0" y="5356225"/>
            <a:ext cx="9144000" cy="1517650"/>
          </a:xfrm>
          <a:prstGeom prst="rect">
            <a:avLst/>
          </a:prstGeom>
          <a:noFill/>
          <a:ln w="9525">
            <a:noFill/>
            <a:miter lim="800000"/>
            <a:headEnd/>
            <a:tailEnd/>
          </a:ln>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ea typeface="+mn-ea"/>
                <a:cs typeface="Arial" charset="0"/>
              </a:defRPr>
            </a:lvl1pPr>
          </a:lstStyle>
          <a:p>
            <a:pPr>
              <a:defRPr/>
            </a:pPr>
            <a:fld id="{3631B75B-8EF9-4F66-9125-F87EBE6631EC}" type="slidenum">
              <a:rPr lang="en-US"/>
              <a:pPr>
                <a:defRPr/>
              </a:pPr>
              <a:t>‹#›</a:t>
            </a:fld>
            <a:endParaRPr lang="en-US"/>
          </a:p>
        </p:txBody>
      </p:sp>
      <p:pic>
        <p:nvPicPr>
          <p:cNvPr id="3078" name="Picture 2"/>
          <p:cNvPicPr>
            <a:picLocks noChangeArrowheads="1"/>
          </p:cNvPicPr>
          <p:nvPr userDrawn="1"/>
        </p:nvPicPr>
        <p:blipFill>
          <a:blip r:embed="rId14" cstate="print"/>
          <a:srcRect/>
          <a:stretch>
            <a:fillRect/>
          </a:stretch>
        </p:blipFill>
        <p:spPr bwMode="auto">
          <a:xfrm>
            <a:off x="260350" y="5507038"/>
            <a:ext cx="1652588" cy="455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charset="0"/>
        <a:buChar char="•"/>
        <a:defRPr sz="3200">
          <a:solidFill>
            <a:schemeClr val="tx1"/>
          </a:solidFill>
          <a:latin typeface="+mn-lt"/>
          <a:ea typeface="+mn-ea"/>
          <a:cs typeface="+mn-cs"/>
          <a:sym typeface="Arial" charset="0"/>
        </a:defRPr>
      </a:lvl1pPr>
      <a:lvl2pPr marL="731838" indent="-285750" algn="l" rtl="0" eaLnBrk="0" fontAlgn="base" hangingPunct="0">
        <a:spcBef>
          <a:spcPts val="600"/>
        </a:spcBef>
        <a:spcAft>
          <a:spcPct val="0"/>
        </a:spcAft>
        <a:buSzPct val="100000"/>
        <a:buFont typeface="Arial" charset="0"/>
        <a:buChar char="–"/>
        <a:defRPr sz="28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SzPct val="100000"/>
        <a:buFont typeface="Arial" charset="0"/>
        <a:buChar char="•"/>
        <a:defRPr sz="2400">
          <a:solidFill>
            <a:schemeClr val="tx1"/>
          </a:solidFill>
          <a:latin typeface="+mn-lt"/>
          <a:ea typeface="+mn-ea"/>
          <a:cs typeface="+mn-cs"/>
          <a:sym typeface="Arial" charset="0"/>
        </a:defRPr>
      </a:lvl3pPr>
      <a:lvl4pPr marL="15890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4pPr>
      <a:lvl5pPr marL="20462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hyperlink" Target="http://www.edugains.ca/newsite/math2/tipstemplates.html"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package" Target="../embeddings/Word_2007_Document1.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0.emf"/></Relationships>
</file>

<file path=ppt/slides/_rels/slide4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mathies.ca/" TargetMode="External"/><Relationship Id="rId2" Type="http://schemas.openxmlformats.org/officeDocument/2006/relationships/hyperlink" Target="http://www.edugains.ca/"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8.e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11" Type="http://schemas.openxmlformats.org/officeDocument/2006/relationships/image" Target="../media/image7.emf"/><Relationship Id="rId5" Type="http://schemas.openxmlformats.org/officeDocument/2006/relationships/oleObject" Target="../embeddings/oleObject2.bin"/><Relationship Id="rId10" Type="http://schemas.openxmlformats.org/officeDocument/2006/relationships/oleObject" Target="../embeddings/oleObject5.bin"/><Relationship Id="rId4" Type="http://schemas.openxmlformats.org/officeDocument/2006/relationships/image" Target="../media/image4.emf"/><Relationship Id="rId9" Type="http://schemas.openxmlformats.org/officeDocument/2006/relationships/image" Target="../media/image6.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marL="0" indent="0" algn="ctr" eaLnBrk="1" hangingPunct="1"/>
            <a:r>
              <a:rPr lang="en-US" dirty="0" smtClean="0"/>
              <a:t>Math Myths</a:t>
            </a:r>
          </a:p>
        </p:txBody>
      </p:sp>
      <p:sp>
        <p:nvSpPr>
          <p:cNvPr id="4099" name="Rectangle 3"/>
          <p:cNvSpPr>
            <a:spLocks noGrp="1" noChangeArrowheads="1"/>
          </p:cNvSpPr>
          <p:nvPr>
            <p:ph type="subTitle" idx="1"/>
          </p:nvPr>
        </p:nvSpPr>
        <p:spPr/>
        <p:txBody>
          <a:bodyPr/>
          <a:lstStyle/>
          <a:p>
            <a:pPr eaLnBrk="1" hangingPunct="1"/>
            <a:r>
              <a:rPr lang="en-US" smtClean="0"/>
              <a:t>Busted? Confirmed? More evidence needed?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Myth: </a:t>
            </a:r>
            <a:r>
              <a:rPr lang="en-US" sz="3200" dirty="0" smtClean="0"/>
              <a:t>The best way to accommodate students with learning disabilities is to break a task down into very small steps.</a:t>
            </a:r>
            <a:endParaRPr lang="en-CA" sz="3200" dirty="0"/>
          </a:p>
        </p:txBody>
      </p:sp>
      <p:sp>
        <p:nvSpPr>
          <p:cNvPr id="3" name="Content Placeholder 2"/>
          <p:cNvSpPr>
            <a:spLocks noGrp="1"/>
          </p:cNvSpPr>
          <p:nvPr>
            <p:ph idx="1"/>
          </p:nvPr>
        </p:nvSpPr>
        <p:spPr/>
        <p:txBody>
          <a:bodyPr/>
          <a:lstStyle/>
          <a:p>
            <a:r>
              <a:rPr lang="en-CA" sz="3000" dirty="0" smtClean="0"/>
              <a:t>An Adobe Connect participant, said, “I think suggesting that there is one 'best way' to meet the learning needs of all students with a learning disability does not honour that all LD students have a very individual learning profile. Sometimes I think breaking down a task can reduce student ownership for thinking, so I'm always cautious in using this </a:t>
            </a:r>
            <a:br>
              <a:rPr lang="en-CA" sz="3000" dirty="0" smtClean="0"/>
            </a:br>
            <a:r>
              <a:rPr lang="en-CA" sz="3000" dirty="0" smtClean="0"/>
              <a:t>           approach.”</a:t>
            </a:r>
            <a:endParaRPr lang="en-CA" sz="3000" dirty="0"/>
          </a:p>
        </p:txBody>
      </p:sp>
      <p:sp>
        <p:nvSpPr>
          <p:cNvPr id="4" name="Slide Number Placeholder 3"/>
          <p:cNvSpPr>
            <a:spLocks noGrp="1"/>
          </p:cNvSpPr>
          <p:nvPr>
            <p:ph type="sldNum" sz="quarter" idx="10"/>
          </p:nvPr>
        </p:nvSpPr>
        <p:spPr/>
        <p:txBody>
          <a:bodyPr/>
          <a:lstStyle/>
          <a:p>
            <a:pPr>
              <a:defRPr/>
            </a:pPr>
            <a:fld id="{AA57050F-7404-4298-AD6F-E8C158D83388}" type="slidenum">
              <a:rPr lang="en-US" smtClean="0"/>
              <a:pPr>
                <a:defRPr/>
              </a:pPr>
              <a:t>10</a:t>
            </a:fld>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CA" dirty="0" smtClean="0"/>
              <a:t>Another way to say this …</a:t>
            </a:r>
          </a:p>
        </p:txBody>
      </p:sp>
      <p:sp>
        <p:nvSpPr>
          <p:cNvPr id="12291" name="Content Placeholder 2"/>
          <p:cNvSpPr>
            <a:spLocks noGrp="1"/>
          </p:cNvSpPr>
          <p:nvPr>
            <p:ph idx="1"/>
          </p:nvPr>
        </p:nvSpPr>
        <p:spPr/>
        <p:txBody>
          <a:bodyPr/>
          <a:lstStyle/>
          <a:p>
            <a:r>
              <a:rPr lang="en-US" smtClean="0"/>
              <a:t>The best way to accommodate students with learning disabilities is to know what their strengths and challenges are, and accommodate accordingly.</a:t>
            </a:r>
          </a:p>
          <a:p>
            <a:endParaRPr lang="en-CA" smtClean="0"/>
          </a:p>
        </p:txBody>
      </p:sp>
      <p:sp>
        <p:nvSpPr>
          <p:cNvPr id="4" name="Slide Number Placeholder 3"/>
          <p:cNvSpPr>
            <a:spLocks noGrp="1"/>
          </p:cNvSpPr>
          <p:nvPr>
            <p:ph type="sldNum" sz="quarter" idx="10"/>
          </p:nvPr>
        </p:nvSpPr>
        <p:spPr/>
        <p:txBody>
          <a:bodyPr/>
          <a:lstStyle/>
          <a:p>
            <a:pPr>
              <a:defRPr/>
            </a:pPr>
            <a:fld id="{BA71D49C-6283-4AE7-929B-E5CA25323D79}" type="slidenum">
              <a:rPr lang="en-US" smtClean="0"/>
              <a:pPr>
                <a:defRPr/>
              </a:pPr>
              <a:t>11</a:t>
            </a:fld>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Clarifications</a:t>
            </a:r>
            <a:endParaRPr lang="en-CA" dirty="0"/>
          </a:p>
        </p:txBody>
      </p:sp>
      <p:sp>
        <p:nvSpPr>
          <p:cNvPr id="3" name="Content Placeholder 2"/>
          <p:cNvSpPr>
            <a:spLocks noGrp="1"/>
          </p:cNvSpPr>
          <p:nvPr>
            <p:ph idx="1"/>
          </p:nvPr>
        </p:nvSpPr>
        <p:spPr>
          <a:xfrm>
            <a:off x="533400" y="1295400"/>
            <a:ext cx="8229600" cy="5257800"/>
          </a:xfrm>
        </p:spPr>
        <p:txBody>
          <a:bodyPr/>
          <a:lstStyle/>
          <a:p>
            <a:r>
              <a:rPr lang="en-CA" sz="3000" dirty="0" smtClean="0"/>
              <a:t>“Chunking” is a strategy used to improve memory performance by organizing disparate pieces of information into meaningful chunks.</a:t>
            </a:r>
            <a:br>
              <a:rPr lang="en-CA" sz="3000" dirty="0" smtClean="0"/>
            </a:br>
            <a:endParaRPr lang="en-CA" sz="3000" dirty="0" smtClean="0"/>
          </a:p>
          <a:p>
            <a:r>
              <a:rPr lang="en-CA" sz="3000" dirty="0" smtClean="0"/>
              <a:t>“Scaffolding” is an instructional strategy used to facilitate student’s learning by building on their prior knowledge. Scaffolding often involves posing strategic questions and providing descriptive feedback.   </a:t>
            </a:r>
          </a:p>
        </p:txBody>
      </p:sp>
      <p:sp>
        <p:nvSpPr>
          <p:cNvPr id="4" name="Slide Number Placeholder 3"/>
          <p:cNvSpPr>
            <a:spLocks noGrp="1"/>
          </p:cNvSpPr>
          <p:nvPr>
            <p:ph type="sldNum" sz="quarter" idx="10"/>
          </p:nvPr>
        </p:nvSpPr>
        <p:spPr/>
        <p:txBody>
          <a:bodyPr/>
          <a:lstStyle/>
          <a:p>
            <a:pPr>
              <a:defRPr/>
            </a:pPr>
            <a:fld id="{AA57050F-7404-4298-AD6F-E8C158D83388}" type="slidenum">
              <a:rPr lang="en-US" smtClean="0"/>
              <a:pPr>
                <a:defRPr/>
              </a:pPr>
              <a:t>12</a:t>
            </a:fld>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Clarifications</a:t>
            </a:r>
            <a:endParaRPr lang="en-CA" dirty="0"/>
          </a:p>
        </p:txBody>
      </p:sp>
      <p:sp>
        <p:nvSpPr>
          <p:cNvPr id="3" name="Content Placeholder 2"/>
          <p:cNvSpPr>
            <a:spLocks noGrp="1"/>
          </p:cNvSpPr>
          <p:nvPr>
            <p:ph idx="1"/>
          </p:nvPr>
        </p:nvSpPr>
        <p:spPr/>
        <p:txBody>
          <a:bodyPr/>
          <a:lstStyle/>
          <a:p>
            <a:r>
              <a:rPr lang="en-CA" dirty="0" smtClean="0"/>
              <a:t>Neither chunking nor scaffolding means breaking tasks down into very small steps.</a:t>
            </a:r>
          </a:p>
          <a:p>
            <a:endParaRPr lang="en-CA" dirty="0"/>
          </a:p>
        </p:txBody>
      </p:sp>
      <p:sp>
        <p:nvSpPr>
          <p:cNvPr id="4" name="Slide Number Placeholder 3"/>
          <p:cNvSpPr>
            <a:spLocks noGrp="1"/>
          </p:cNvSpPr>
          <p:nvPr>
            <p:ph type="sldNum" sz="quarter" idx="10"/>
          </p:nvPr>
        </p:nvSpPr>
        <p:spPr/>
        <p:txBody>
          <a:bodyPr/>
          <a:lstStyle/>
          <a:p>
            <a:pPr>
              <a:defRPr/>
            </a:pPr>
            <a:fld id="{AA57050F-7404-4298-AD6F-E8C158D83388}" type="slidenum">
              <a:rPr lang="en-US" smtClean="0"/>
              <a:pPr>
                <a:defRPr/>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1004888"/>
            <a:ext cx="8229600" cy="1509712"/>
          </a:xfrm>
        </p:spPr>
        <p:txBody>
          <a:bodyPr/>
          <a:lstStyle/>
          <a:p>
            <a:r>
              <a:rPr lang="en-CA" smtClean="0"/>
              <a:t>Myth: </a:t>
            </a:r>
            <a:r>
              <a:rPr lang="en-US" sz="3200" smtClean="0"/>
              <a:t>Focusing on instructional strategies during professional learning will naturally provide opportunities for deepening specialized content knowledge for teaching mathematics.</a:t>
            </a:r>
            <a:r>
              <a:rPr lang="en-US" smtClean="0"/>
              <a:t/>
            </a:r>
            <a:br>
              <a:rPr lang="en-US" smtClean="0"/>
            </a:br>
            <a:endParaRPr lang="en-CA" smtClean="0"/>
          </a:p>
        </p:txBody>
      </p:sp>
      <p:sp>
        <p:nvSpPr>
          <p:cNvPr id="13315" name="Content Placeholder 2"/>
          <p:cNvSpPr>
            <a:spLocks noGrp="1"/>
          </p:cNvSpPr>
          <p:nvPr>
            <p:ph idx="1"/>
          </p:nvPr>
        </p:nvSpPr>
        <p:spPr>
          <a:xfrm>
            <a:off x="457200" y="2895600"/>
            <a:ext cx="8458200" cy="3962400"/>
          </a:xfrm>
        </p:spPr>
        <p:txBody>
          <a:bodyPr/>
          <a:lstStyle/>
          <a:p>
            <a:pPr eaLnBrk="1" hangingPunct="1"/>
            <a:r>
              <a:rPr lang="en-US" sz="3000" dirty="0" smtClean="0"/>
              <a:t>“Instructional strategies are a ‘delivery system’ that </a:t>
            </a:r>
            <a:r>
              <a:rPr lang="en-US" sz="3000" i="1" u="sng" dirty="0" smtClean="0"/>
              <a:t>could</a:t>
            </a:r>
            <a:r>
              <a:rPr lang="en-US" sz="3000" dirty="0" smtClean="0"/>
              <a:t> help deepen understanding of math, but not necessarily. For example, someone could use a think-Pair-Share, but the group doesn’t stretch/deepen their knowledge of math.”</a:t>
            </a:r>
            <a:endParaRPr lang="en-US" dirty="0" smtClean="0"/>
          </a:p>
        </p:txBody>
      </p:sp>
      <p:sp>
        <p:nvSpPr>
          <p:cNvPr id="7172" name="Slide Number Placeholder 3"/>
          <p:cNvSpPr>
            <a:spLocks noGrp="1"/>
          </p:cNvSpPr>
          <p:nvPr>
            <p:ph type="sldNum" sz="quarter" idx="10"/>
          </p:nvPr>
        </p:nvSpPr>
        <p:spPr/>
        <p:txBody>
          <a:bodyPr/>
          <a:lstStyle/>
          <a:p>
            <a:pPr>
              <a:defRPr/>
            </a:pPr>
            <a:fld id="{33354B3A-8F54-4B09-92FB-2A0A9E694AA5}" type="slidenum">
              <a:rPr lang="en-US" smtClean="0"/>
              <a:pPr>
                <a:defRPr/>
              </a:pPr>
              <a:t>14</a:t>
            </a:fld>
            <a:endParaRPr lang="en-US" smtClean="0"/>
          </a:p>
        </p:txBody>
      </p:sp>
      <p:sp>
        <p:nvSpPr>
          <p:cNvPr id="7173" name="Oval 4"/>
          <p:cNvSpPr>
            <a:spLocks noChangeArrowheads="1"/>
          </p:cNvSpPr>
          <p:nvPr/>
        </p:nvSpPr>
        <p:spPr bwMode="auto">
          <a:xfrm>
            <a:off x="6172200" y="685800"/>
            <a:ext cx="1828800" cy="762000"/>
          </a:xfrm>
          <a:prstGeom prst="ellipse">
            <a:avLst/>
          </a:prstGeom>
          <a:noFill/>
          <a:ln w="38100" algn="ctr">
            <a:solidFill>
              <a:srgbClr val="FF0000"/>
            </a:solidFill>
            <a:round/>
            <a:headEnd/>
            <a:tailEnd/>
          </a:ln>
        </p:spPr>
        <p:txBody>
          <a:bodyPr/>
          <a:lstStyle/>
          <a:p>
            <a:endParaRPr lang="en-CA" sz="2400">
              <a:solidFill>
                <a:srgbClr val="000000"/>
              </a:solidFill>
              <a:sym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1004888"/>
            <a:ext cx="8229600" cy="1509712"/>
          </a:xfrm>
        </p:spPr>
        <p:txBody>
          <a:bodyPr/>
          <a:lstStyle/>
          <a:p>
            <a:r>
              <a:rPr lang="en-CA" smtClean="0"/>
              <a:t>Myth: </a:t>
            </a:r>
            <a:r>
              <a:rPr lang="en-US" sz="3200" smtClean="0"/>
              <a:t>Focusing on instructional strategies during professional learning will naturally provide opportunities for deepening specialized content knowledge for teaching mathematics.</a:t>
            </a:r>
            <a:r>
              <a:rPr lang="en-US" smtClean="0"/>
              <a:t/>
            </a:r>
            <a:br>
              <a:rPr lang="en-US" smtClean="0"/>
            </a:br>
            <a:endParaRPr lang="en-CA" smtClean="0"/>
          </a:p>
        </p:txBody>
      </p:sp>
      <p:sp>
        <p:nvSpPr>
          <p:cNvPr id="13315" name="Content Placeholder 2"/>
          <p:cNvSpPr>
            <a:spLocks noGrp="1"/>
          </p:cNvSpPr>
          <p:nvPr>
            <p:ph idx="1"/>
          </p:nvPr>
        </p:nvSpPr>
        <p:spPr>
          <a:xfrm>
            <a:off x="457200" y="2590800"/>
            <a:ext cx="8458200" cy="3962400"/>
          </a:xfrm>
        </p:spPr>
        <p:txBody>
          <a:bodyPr/>
          <a:lstStyle/>
          <a:p>
            <a:pPr eaLnBrk="1" hangingPunct="1"/>
            <a:r>
              <a:rPr lang="en-CA" sz="2800" dirty="0" smtClean="0"/>
              <a:t>An Adobe Connect participant said: I think there would need to be an intentional focus on how specific instructional strategies could support student understanding of a concept in order to develop specialized content knowledge. I guess I'm saying the instructional strategies focus wouldn't be sufficient.</a:t>
            </a:r>
          </a:p>
          <a:p>
            <a:pPr eaLnBrk="1" hangingPunct="1"/>
            <a:endParaRPr lang="en-US" dirty="0" smtClean="0"/>
          </a:p>
        </p:txBody>
      </p:sp>
      <p:sp>
        <p:nvSpPr>
          <p:cNvPr id="7172" name="Slide Number Placeholder 3"/>
          <p:cNvSpPr>
            <a:spLocks noGrp="1"/>
          </p:cNvSpPr>
          <p:nvPr>
            <p:ph type="sldNum" sz="quarter" idx="10"/>
          </p:nvPr>
        </p:nvSpPr>
        <p:spPr/>
        <p:txBody>
          <a:bodyPr/>
          <a:lstStyle/>
          <a:p>
            <a:pPr>
              <a:defRPr/>
            </a:pPr>
            <a:fld id="{33354B3A-8F54-4B09-92FB-2A0A9E694AA5}" type="slidenum">
              <a:rPr lang="en-US" smtClean="0"/>
              <a:pPr>
                <a:defRPr/>
              </a:pPr>
              <a:t>15</a:t>
            </a:fld>
            <a:endParaRPr lang="en-US"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CA" dirty="0" smtClean="0"/>
              <a:t>Another way to say this …</a:t>
            </a:r>
          </a:p>
        </p:txBody>
      </p:sp>
      <p:sp>
        <p:nvSpPr>
          <p:cNvPr id="14339" name="Content Placeholder 2"/>
          <p:cNvSpPr>
            <a:spLocks noGrp="1"/>
          </p:cNvSpPr>
          <p:nvPr>
            <p:ph idx="1"/>
          </p:nvPr>
        </p:nvSpPr>
        <p:spPr/>
        <p:txBody>
          <a:bodyPr/>
          <a:lstStyle/>
          <a:p>
            <a:r>
              <a:rPr lang="en-US" smtClean="0"/>
              <a:t>To deepen specialized content knowledge for teaching mathematics, i</a:t>
            </a:r>
            <a:r>
              <a:rPr lang="en-CA" smtClean="0"/>
              <a:t>t is more effective to focus professional learning on a targeted content area in conjunction with high-yield strategies.</a:t>
            </a:r>
          </a:p>
        </p:txBody>
      </p:sp>
      <p:sp>
        <p:nvSpPr>
          <p:cNvPr id="4" name="Slide Number Placeholder 3"/>
          <p:cNvSpPr>
            <a:spLocks noGrp="1"/>
          </p:cNvSpPr>
          <p:nvPr>
            <p:ph type="sldNum" sz="quarter" idx="10"/>
          </p:nvPr>
        </p:nvSpPr>
        <p:spPr/>
        <p:txBody>
          <a:bodyPr/>
          <a:lstStyle/>
          <a:p>
            <a:pPr>
              <a:defRPr/>
            </a:pPr>
            <a:fld id="{D9460DCD-C30A-4584-BB6F-D16D92FDF41C}" type="slidenum">
              <a:rPr lang="en-US" smtClean="0"/>
              <a:pPr>
                <a:defRPr/>
              </a:pPr>
              <a:t>16</a:t>
            </a:fld>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319088"/>
            <a:ext cx="8229600" cy="1509712"/>
          </a:xfrm>
        </p:spPr>
        <p:txBody>
          <a:bodyPr/>
          <a:lstStyle/>
          <a:p>
            <a:r>
              <a:rPr lang="en-CA" smtClean="0"/>
              <a:t>Myth:  </a:t>
            </a:r>
            <a:r>
              <a:rPr lang="en-US" sz="3200" smtClean="0"/>
              <a:t>Open questions cannot be marked</a:t>
            </a:r>
            <a:br>
              <a:rPr lang="en-US" sz="3200" smtClean="0"/>
            </a:br>
            <a:r>
              <a:rPr lang="en-US" sz="3200" smtClean="0"/>
              <a:t>               objectively.</a:t>
            </a:r>
            <a:r>
              <a:rPr lang="en-US" smtClean="0"/>
              <a:t/>
            </a:r>
            <a:br>
              <a:rPr lang="en-US" smtClean="0"/>
            </a:br>
            <a:endParaRPr lang="en-CA" smtClean="0"/>
          </a:p>
        </p:txBody>
      </p:sp>
      <p:sp>
        <p:nvSpPr>
          <p:cNvPr id="8195" name="Content Placeholder 2"/>
          <p:cNvSpPr>
            <a:spLocks noGrp="1"/>
          </p:cNvSpPr>
          <p:nvPr>
            <p:ph idx="1"/>
          </p:nvPr>
        </p:nvSpPr>
        <p:spPr/>
        <p:txBody>
          <a:bodyPr/>
          <a:lstStyle/>
          <a:p>
            <a:r>
              <a:rPr lang="en-CA" dirty="0" smtClean="0"/>
              <a:t>Generally agreed upon. For example,</a:t>
            </a:r>
          </a:p>
          <a:p>
            <a:pPr lvl="1"/>
            <a:r>
              <a:rPr lang="en-CA" dirty="0" smtClean="0"/>
              <a:t>“Teachers will have already anticipated some student responses (basis for assessment)</a:t>
            </a:r>
          </a:p>
          <a:p>
            <a:pPr lvl="1"/>
            <a:r>
              <a:rPr lang="en-CA" dirty="0" smtClean="0"/>
              <a:t>Marking will be based in part on how well a student has justified thinking</a:t>
            </a:r>
          </a:p>
          <a:p>
            <a:pPr lvl="1"/>
            <a:r>
              <a:rPr lang="en-CA" dirty="0" smtClean="0"/>
              <a:t>There will still be an element of mathematical correctness to consider</a:t>
            </a:r>
          </a:p>
          <a:p>
            <a:pPr lvl="1"/>
            <a:r>
              <a:rPr lang="en-CA" dirty="0" smtClean="0"/>
              <a:t>If an answer is unclear, the teacher can probe</a:t>
            </a:r>
            <a:br>
              <a:rPr lang="en-CA" dirty="0" smtClean="0"/>
            </a:br>
            <a:r>
              <a:rPr lang="en-CA" dirty="0" smtClean="0"/>
              <a:t>         for understanding</a:t>
            </a:r>
            <a:endParaRPr lang="en-CA" sz="2400" dirty="0" smtClean="0"/>
          </a:p>
        </p:txBody>
      </p:sp>
      <p:sp>
        <p:nvSpPr>
          <p:cNvPr id="8196" name="Slide Number Placeholder 3"/>
          <p:cNvSpPr>
            <a:spLocks noGrp="1"/>
          </p:cNvSpPr>
          <p:nvPr>
            <p:ph type="sldNum" sz="quarter" idx="10"/>
          </p:nvPr>
        </p:nvSpPr>
        <p:spPr/>
        <p:txBody>
          <a:bodyPr/>
          <a:lstStyle/>
          <a:p>
            <a:pPr>
              <a:defRPr/>
            </a:pPr>
            <a:fld id="{86660D5D-D80C-4FAD-A8C0-C7C24556F660}" type="slidenum">
              <a:rPr lang="en-US" smtClean="0"/>
              <a:pPr>
                <a:defRPr/>
              </a:pPr>
              <a:t>17</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28600"/>
            <a:ext cx="8229600" cy="1509713"/>
          </a:xfrm>
        </p:spPr>
        <p:txBody>
          <a:bodyPr/>
          <a:lstStyle/>
          <a:p>
            <a:r>
              <a:rPr lang="en-CA" smtClean="0"/>
              <a:t>Myth: </a:t>
            </a:r>
            <a:r>
              <a:rPr lang="en-US" sz="3200" smtClean="0"/>
              <a:t>Fractions are always parts of a whole.</a:t>
            </a:r>
            <a:r>
              <a:rPr lang="en-US" sz="2800" smtClean="0"/>
              <a:t/>
            </a:r>
            <a:br>
              <a:rPr lang="en-US" sz="2800" smtClean="0"/>
            </a:br>
            <a:endParaRPr lang="en-CA" sz="2800" smtClean="0"/>
          </a:p>
        </p:txBody>
      </p:sp>
      <p:sp>
        <p:nvSpPr>
          <p:cNvPr id="9219" name="Content Placeholder 2"/>
          <p:cNvSpPr>
            <a:spLocks noGrp="1"/>
          </p:cNvSpPr>
          <p:nvPr>
            <p:ph idx="1"/>
          </p:nvPr>
        </p:nvSpPr>
        <p:spPr>
          <a:xfrm>
            <a:off x="457200" y="1295400"/>
            <a:ext cx="8229600" cy="5257800"/>
          </a:xfrm>
        </p:spPr>
        <p:txBody>
          <a:bodyPr/>
          <a:lstStyle/>
          <a:p>
            <a:r>
              <a:rPr lang="en-CA" smtClean="0"/>
              <a:t>Many traditional North American resources explicitly ask us to think about fractions as part to whole relationships. </a:t>
            </a:r>
            <a:r>
              <a:rPr lang="en-CA" sz="2800" smtClean="0"/>
              <a:t>E.g., </a:t>
            </a:r>
          </a:p>
          <a:p>
            <a:pPr lvl="1">
              <a:buFont typeface="Arial" charset="0"/>
              <a:buNone/>
            </a:pPr>
            <a:r>
              <a:rPr lang="en-CA" smtClean="0"/>
              <a:t>	“represent fractions using concrete materials, words, and standard fractional notation, and explain the meaning </a:t>
            </a:r>
            <a:r>
              <a:rPr lang="en-CA" smtClean="0">
                <a:solidFill>
                  <a:srgbClr val="FF0000"/>
                </a:solidFill>
              </a:rPr>
              <a:t>of the denominator as the number of the fractional parts of a whole or a set</a:t>
            </a:r>
            <a:r>
              <a:rPr lang="en-CA" smtClean="0"/>
              <a:t>, and the numerator as the number of fractional parts being considered”</a:t>
            </a:r>
          </a:p>
          <a:p>
            <a:endParaRPr lang="en-CA" smtClean="0"/>
          </a:p>
        </p:txBody>
      </p:sp>
      <p:sp>
        <p:nvSpPr>
          <p:cNvPr id="4" name="TextBox 3"/>
          <p:cNvSpPr txBox="1">
            <a:spLocks noChangeArrowheads="1"/>
          </p:cNvSpPr>
          <p:nvPr/>
        </p:nvSpPr>
        <p:spPr bwMode="auto">
          <a:xfrm>
            <a:off x="6172200" y="5410200"/>
            <a:ext cx="1979613" cy="369888"/>
          </a:xfrm>
          <a:prstGeom prst="rect">
            <a:avLst/>
          </a:prstGeom>
          <a:noFill/>
          <a:ln w="9525">
            <a:noFill/>
            <a:miter lim="800000"/>
            <a:headEnd/>
            <a:tailEnd/>
          </a:ln>
        </p:spPr>
        <p:txBody>
          <a:bodyPr wrap="none">
            <a:spAutoFit/>
          </a:bodyPr>
          <a:lstStyle/>
          <a:p>
            <a:r>
              <a:rPr lang="en-CA"/>
              <a:t>Curriculum Policy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B6B96861-A804-4D0C-8759-27E07FD9AE5F}" type="slidenum">
              <a:rPr lang="en-US" smtClean="0"/>
              <a:pPr>
                <a:defRPr/>
              </a:pPr>
              <a:t>19</a:t>
            </a:fld>
            <a:endParaRPr lang="en-US"/>
          </a:p>
        </p:txBody>
      </p:sp>
      <p:sp>
        <p:nvSpPr>
          <p:cNvPr id="10243" name="Content Placeholder 4"/>
          <p:cNvSpPr>
            <a:spLocks noGrp="1"/>
          </p:cNvSpPr>
          <p:nvPr>
            <p:ph idx="1"/>
          </p:nvPr>
        </p:nvSpPr>
        <p:spPr/>
        <p:txBody>
          <a:bodyPr/>
          <a:lstStyle/>
          <a:p>
            <a:r>
              <a:rPr lang="en-CA" smtClean="0"/>
              <a:t>Our current research is suggesting that a broader understanding (beyond part-whole) is involved in teaching and learning fractions</a:t>
            </a:r>
          </a:p>
          <a:p>
            <a:r>
              <a:rPr lang="en-CA" smtClean="0"/>
              <a:t>Our students bring all of these to the table when we teach fractions, and we, ourselves flip amongst the various meanings, often unconsciously</a:t>
            </a:r>
          </a:p>
          <a:p>
            <a:pPr lvl="1"/>
            <a:endParaRPr lang="en-CA" smtClean="0"/>
          </a:p>
        </p:txBody>
      </p:sp>
      <p:sp>
        <p:nvSpPr>
          <p:cNvPr id="17412" name="Title 1"/>
          <p:cNvSpPr>
            <a:spLocks noGrp="1"/>
          </p:cNvSpPr>
          <p:nvPr>
            <p:ph type="title"/>
          </p:nvPr>
        </p:nvSpPr>
        <p:spPr>
          <a:xfrm>
            <a:off x="457200" y="242888"/>
            <a:ext cx="8229600" cy="1509712"/>
          </a:xfrm>
        </p:spPr>
        <p:txBody>
          <a:bodyPr/>
          <a:lstStyle/>
          <a:p>
            <a:r>
              <a:rPr lang="en-CA" smtClean="0"/>
              <a:t>More Work Needed - </a:t>
            </a:r>
            <a:r>
              <a:rPr lang="en-US" sz="3200" smtClean="0"/>
              <a:t>Fractions are always parts of a whole.</a:t>
            </a:r>
            <a:r>
              <a:rPr lang="en-US" sz="2800" smtClean="0"/>
              <a:t/>
            </a:r>
            <a:br>
              <a:rPr lang="en-US" sz="2800" smtClean="0"/>
            </a:br>
            <a:endParaRPr lang="en-CA"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CA" smtClean="0"/>
              <a:t>Myths</a:t>
            </a:r>
          </a:p>
        </p:txBody>
      </p:sp>
      <p:sp>
        <p:nvSpPr>
          <p:cNvPr id="5123" name="Content Placeholder 2"/>
          <p:cNvSpPr>
            <a:spLocks noGrp="1"/>
          </p:cNvSpPr>
          <p:nvPr>
            <p:ph idx="1"/>
          </p:nvPr>
        </p:nvSpPr>
        <p:spPr/>
        <p:txBody>
          <a:bodyPr/>
          <a:lstStyle/>
          <a:p>
            <a:pPr eaLnBrk="1" hangingPunct="1"/>
            <a:r>
              <a:rPr lang="en-US" smtClean="0"/>
              <a:t>Commonly held beliefs </a:t>
            </a:r>
          </a:p>
          <a:p>
            <a:pPr eaLnBrk="1" hangingPunct="1"/>
            <a:r>
              <a:rPr lang="en-US" smtClean="0"/>
              <a:t>At CAMPPP, we’ve been working to “bust” or “confirm” beliefs that we hear may be inhibiting or enabling strategic mathematics improvement actions in various parts of the province </a:t>
            </a:r>
          </a:p>
          <a:p>
            <a:endParaRPr lang="en-CA"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CA" smtClean="0"/>
              <a:t>We Can Say</a:t>
            </a:r>
          </a:p>
        </p:txBody>
      </p:sp>
      <p:sp>
        <p:nvSpPr>
          <p:cNvPr id="3" name="Content Placeholder 2"/>
          <p:cNvSpPr>
            <a:spLocks noGrp="1"/>
          </p:cNvSpPr>
          <p:nvPr>
            <p:ph idx="1"/>
          </p:nvPr>
        </p:nvSpPr>
        <p:spPr>
          <a:xfrm>
            <a:off x="457200" y="1371600"/>
            <a:ext cx="8229600" cy="5257800"/>
          </a:xfrm>
        </p:spPr>
        <p:txBody>
          <a:bodyPr/>
          <a:lstStyle/>
          <a:p>
            <a:r>
              <a:rPr lang="en-CA" smtClean="0"/>
              <a:t>Fractions are more than just part-whole relationships.</a:t>
            </a:r>
          </a:p>
          <a:p>
            <a:r>
              <a:rPr lang="en-CA" smtClean="0"/>
              <a:t>Context determines how you understand  fractional relationships.</a:t>
            </a:r>
          </a:p>
          <a:p>
            <a:r>
              <a:rPr lang="en-CA" smtClean="0"/>
              <a:t>Research has uncovered at least five ways of thinking about fractional relationships. See </a:t>
            </a:r>
            <a:r>
              <a:rPr lang="en-CA" i="1" smtClean="0"/>
              <a:t>Math for Teaching: Fraction Meanings</a:t>
            </a:r>
            <a:r>
              <a:rPr lang="en-CA" smtClean="0"/>
              <a:t> for detail.</a:t>
            </a:r>
          </a:p>
        </p:txBody>
      </p:sp>
      <p:sp>
        <p:nvSpPr>
          <p:cNvPr id="4" name="Slide Number Placeholder 3"/>
          <p:cNvSpPr>
            <a:spLocks noGrp="1"/>
          </p:cNvSpPr>
          <p:nvPr>
            <p:ph type="sldNum" sz="quarter" idx="10"/>
          </p:nvPr>
        </p:nvSpPr>
        <p:spPr/>
        <p:txBody>
          <a:bodyPr/>
          <a:lstStyle/>
          <a:p>
            <a:pPr>
              <a:defRPr/>
            </a:pPr>
            <a:fld id="{C020560D-09AC-4F5E-82CA-8FDB3BEF6669}" type="slidenum">
              <a:rPr lang="en-US" smtClean="0"/>
              <a:pPr>
                <a:defRPr/>
              </a:pPr>
              <a:t>20</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CA" smtClean="0"/>
          </a:p>
        </p:txBody>
      </p:sp>
      <p:sp>
        <p:nvSpPr>
          <p:cNvPr id="18435" name="Content Placeholder 2"/>
          <p:cNvSpPr>
            <a:spLocks noGrp="1"/>
          </p:cNvSpPr>
          <p:nvPr>
            <p:ph idx="1"/>
          </p:nvPr>
        </p:nvSpPr>
        <p:spPr/>
        <p:txBody>
          <a:bodyPr/>
          <a:lstStyle/>
          <a:p>
            <a:endParaRPr lang="en-CA" smtClean="0"/>
          </a:p>
        </p:txBody>
      </p:sp>
      <p:sp>
        <p:nvSpPr>
          <p:cNvPr id="4" name="Slide Number Placeholder 3"/>
          <p:cNvSpPr>
            <a:spLocks noGrp="1"/>
          </p:cNvSpPr>
          <p:nvPr>
            <p:ph type="sldNum" sz="quarter" idx="10"/>
          </p:nvPr>
        </p:nvSpPr>
        <p:spPr/>
        <p:txBody>
          <a:bodyPr/>
          <a:lstStyle/>
          <a:p>
            <a:pPr>
              <a:defRPr/>
            </a:pPr>
            <a:fld id="{2A8CAFFE-DC1D-422D-9250-E11B7AA65EE1}" type="slidenum">
              <a:rPr lang="en-US" smtClean="0"/>
              <a:pPr>
                <a:defRPr/>
              </a:pPr>
              <a:t>21</a:t>
            </a:fld>
            <a:endParaRPr lang="en-US"/>
          </a:p>
        </p:txBody>
      </p:sp>
      <p:pic>
        <p:nvPicPr>
          <p:cNvPr id="18437" name="Picture 2"/>
          <p:cNvPicPr>
            <a:picLocks noChangeAspect="1" noChangeArrowheads="1"/>
          </p:cNvPicPr>
          <p:nvPr/>
        </p:nvPicPr>
        <p:blipFill>
          <a:blip r:embed="rId2" cstate="print"/>
          <a:srcRect/>
          <a:stretch>
            <a:fillRect/>
          </a:stretch>
        </p:blipFill>
        <p:spPr bwMode="auto">
          <a:xfrm>
            <a:off x="457200" y="1066800"/>
            <a:ext cx="8382000" cy="41735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33400" y="2286000"/>
            <a:ext cx="8229600" cy="5257800"/>
          </a:xfrm>
        </p:spPr>
        <p:txBody>
          <a:bodyPr/>
          <a:lstStyle/>
          <a:p>
            <a:r>
              <a:rPr lang="en-CA" dirty="0" smtClean="0"/>
              <a:t>“Like anything, if you teach it in isolation, it may only be used in isolation.”</a:t>
            </a:r>
          </a:p>
          <a:p>
            <a:r>
              <a:rPr lang="en-CA" dirty="0" smtClean="0"/>
              <a:t>“Fractions can be applied in all other strands.”</a:t>
            </a:r>
          </a:p>
          <a:p>
            <a:endParaRPr lang="en-CA" sz="2800" dirty="0"/>
          </a:p>
        </p:txBody>
      </p:sp>
      <p:sp>
        <p:nvSpPr>
          <p:cNvPr id="20482" name="Title 1"/>
          <p:cNvSpPr>
            <a:spLocks noGrp="1"/>
          </p:cNvSpPr>
          <p:nvPr>
            <p:ph type="title"/>
          </p:nvPr>
        </p:nvSpPr>
        <p:spPr>
          <a:xfrm>
            <a:off x="457200" y="852488"/>
            <a:ext cx="8229600" cy="1509712"/>
          </a:xfrm>
        </p:spPr>
        <p:txBody>
          <a:bodyPr/>
          <a:lstStyle/>
          <a:p>
            <a:r>
              <a:rPr lang="en-US" sz="3200" dirty="0" smtClean="0"/>
              <a:t>Myth: A mathematics topic e.g., Fractions can be taught effectively over a period of time rather than in a concentrated timeframe.</a:t>
            </a:r>
            <a:r>
              <a:rPr lang="en-US" dirty="0" smtClean="0"/>
              <a:t/>
            </a:r>
            <a:br>
              <a:rPr lang="en-US" dirty="0" smtClean="0"/>
            </a:br>
            <a:endParaRPr lang="en-CA" dirty="0" smtClean="0"/>
          </a:p>
        </p:txBody>
      </p:sp>
      <p:sp>
        <p:nvSpPr>
          <p:cNvPr id="10244" name="Slide Number Placeholder 3"/>
          <p:cNvSpPr>
            <a:spLocks noGrp="1"/>
          </p:cNvSpPr>
          <p:nvPr>
            <p:ph type="sldNum" sz="quarter" idx="10"/>
          </p:nvPr>
        </p:nvSpPr>
        <p:spPr/>
        <p:txBody>
          <a:bodyPr/>
          <a:lstStyle/>
          <a:p>
            <a:pPr>
              <a:defRPr/>
            </a:pPr>
            <a:fld id="{B18C0641-2F0C-48D3-9884-A335BC58F2CD}" type="slidenum">
              <a:rPr lang="en-US" smtClean="0"/>
              <a:pPr>
                <a:defRPr/>
              </a:pPr>
              <a:t>22</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33400" y="2133600"/>
            <a:ext cx="8229600" cy="5257800"/>
          </a:xfrm>
        </p:spPr>
        <p:txBody>
          <a:bodyPr/>
          <a:lstStyle/>
          <a:p>
            <a:r>
              <a:rPr lang="en-CA" dirty="0" smtClean="0"/>
              <a:t>“The division of the math curriculum into strands is artificial – there is a lot of overlap. Students need a point of focus to develop understanding and know that they are learning. A better focus than, say, fractions, would be a big idea such as “Numbers tell us how much or how many.’”</a:t>
            </a:r>
          </a:p>
        </p:txBody>
      </p:sp>
      <p:sp>
        <p:nvSpPr>
          <p:cNvPr id="20482" name="Title 1"/>
          <p:cNvSpPr>
            <a:spLocks noGrp="1"/>
          </p:cNvSpPr>
          <p:nvPr>
            <p:ph type="title"/>
          </p:nvPr>
        </p:nvSpPr>
        <p:spPr>
          <a:xfrm>
            <a:off x="457200" y="852488"/>
            <a:ext cx="8229600" cy="1509712"/>
          </a:xfrm>
        </p:spPr>
        <p:txBody>
          <a:bodyPr/>
          <a:lstStyle/>
          <a:p>
            <a:r>
              <a:rPr lang="en-US" sz="3200" dirty="0" smtClean="0"/>
              <a:t>Myth: A mathematics topic e.g., Fractions can be taught effectively over a period of time rather than in a concentrated timeframe.</a:t>
            </a:r>
            <a:r>
              <a:rPr lang="en-US" dirty="0" smtClean="0"/>
              <a:t/>
            </a:r>
            <a:br>
              <a:rPr lang="en-US" dirty="0" smtClean="0"/>
            </a:br>
            <a:endParaRPr lang="en-CA" dirty="0" smtClean="0"/>
          </a:p>
        </p:txBody>
      </p:sp>
      <p:sp>
        <p:nvSpPr>
          <p:cNvPr id="10244" name="Slide Number Placeholder 3"/>
          <p:cNvSpPr>
            <a:spLocks noGrp="1"/>
          </p:cNvSpPr>
          <p:nvPr>
            <p:ph type="sldNum" sz="quarter" idx="10"/>
          </p:nvPr>
        </p:nvSpPr>
        <p:spPr/>
        <p:txBody>
          <a:bodyPr/>
          <a:lstStyle/>
          <a:p>
            <a:pPr>
              <a:defRPr/>
            </a:pPr>
            <a:fld id="{B18C0641-2F0C-48D3-9884-A335BC58F2CD}" type="slidenum">
              <a:rPr lang="en-US" smtClean="0"/>
              <a:pPr>
                <a:defRPr/>
              </a:pPr>
              <a:t>23</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533400" y="852488"/>
            <a:ext cx="8229600" cy="1509712"/>
          </a:xfrm>
        </p:spPr>
        <p:txBody>
          <a:bodyPr/>
          <a:lstStyle/>
          <a:p>
            <a:r>
              <a:rPr lang="en-US" sz="3200" dirty="0" smtClean="0"/>
              <a:t>Myth: A mathematics topic e.g., Fractions can be taught effectively over a period of time rather than in a concentrated timeframe.</a:t>
            </a:r>
            <a:r>
              <a:rPr lang="en-US" dirty="0" smtClean="0"/>
              <a:t/>
            </a:r>
            <a:br>
              <a:rPr lang="en-US" dirty="0" smtClean="0"/>
            </a:br>
            <a:endParaRPr lang="en-CA" dirty="0" smtClean="0"/>
          </a:p>
        </p:txBody>
      </p:sp>
      <p:sp>
        <p:nvSpPr>
          <p:cNvPr id="10244" name="Slide Number Placeholder 3"/>
          <p:cNvSpPr>
            <a:spLocks noGrp="1"/>
          </p:cNvSpPr>
          <p:nvPr>
            <p:ph type="sldNum" sz="quarter" idx="10"/>
          </p:nvPr>
        </p:nvSpPr>
        <p:spPr/>
        <p:txBody>
          <a:bodyPr/>
          <a:lstStyle/>
          <a:p>
            <a:pPr>
              <a:defRPr/>
            </a:pPr>
            <a:fld id="{B18C0641-2F0C-48D3-9884-A335BC58F2CD}" type="slidenum">
              <a:rPr lang="en-US" smtClean="0"/>
              <a:pPr>
                <a:defRPr/>
              </a:pPr>
              <a:t>24</a:t>
            </a:fld>
            <a:endParaRPr lang="en-US" smtClean="0"/>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3666776032"/>
              </p:ext>
            </p:extLst>
          </p:nvPr>
        </p:nvGraphicFramePr>
        <p:xfrm>
          <a:off x="1447800" y="2286000"/>
          <a:ext cx="7086600" cy="3352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76288"/>
            <a:ext cx="8229600" cy="1509712"/>
          </a:xfrm>
        </p:spPr>
        <p:txBody>
          <a:bodyPr/>
          <a:lstStyle/>
          <a:p>
            <a:r>
              <a:rPr lang="en-US" sz="3200" smtClean="0"/>
              <a:t>Myth: Using a blend of observation, conversation, and product is a viable way to collect Assessment </a:t>
            </a:r>
            <a:r>
              <a:rPr lang="en-US" sz="3200" i="1" smtClean="0"/>
              <a:t>of</a:t>
            </a:r>
            <a:r>
              <a:rPr lang="en-US" sz="3200" smtClean="0"/>
              <a:t> Learning data.</a:t>
            </a:r>
            <a:r>
              <a:rPr lang="en-US" smtClean="0"/>
              <a:t/>
            </a:r>
            <a:br>
              <a:rPr lang="en-US" smtClean="0"/>
            </a:br>
            <a:endParaRPr lang="en-CA" smtClean="0"/>
          </a:p>
        </p:txBody>
      </p:sp>
      <p:sp>
        <p:nvSpPr>
          <p:cNvPr id="15363" name="Content Placeholder 2"/>
          <p:cNvSpPr>
            <a:spLocks noGrp="1"/>
          </p:cNvSpPr>
          <p:nvPr>
            <p:ph idx="1"/>
          </p:nvPr>
        </p:nvSpPr>
        <p:spPr>
          <a:xfrm>
            <a:off x="457200" y="2514600"/>
            <a:ext cx="8229600" cy="4343400"/>
          </a:xfrm>
        </p:spPr>
        <p:txBody>
          <a:bodyPr/>
          <a:lstStyle/>
          <a:p>
            <a:r>
              <a:rPr lang="en-CA" dirty="0" smtClean="0"/>
              <a:t>General agreement</a:t>
            </a:r>
          </a:p>
          <a:p>
            <a:r>
              <a:rPr lang="en-CA" dirty="0" smtClean="0"/>
              <a:t>See the Mathematics Curriculum document</a:t>
            </a:r>
          </a:p>
          <a:p>
            <a:r>
              <a:rPr lang="en-CA" dirty="0" smtClean="0"/>
              <a:t>See </a:t>
            </a:r>
            <a:r>
              <a:rPr lang="en-CA" i="1" dirty="0" smtClean="0"/>
              <a:t>Growing Success</a:t>
            </a:r>
          </a:p>
        </p:txBody>
      </p:sp>
      <p:sp>
        <p:nvSpPr>
          <p:cNvPr id="11268" name="Slide Number Placeholder 3"/>
          <p:cNvSpPr>
            <a:spLocks noGrp="1"/>
          </p:cNvSpPr>
          <p:nvPr>
            <p:ph type="sldNum" sz="quarter" idx="10"/>
          </p:nvPr>
        </p:nvSpPr>
        <p:spPr/>
        <p:txBody>
          <a:bodyPr/>
          <a:lstStyle/>
          <a:p>
            <a:pPr>
              <a:defRPr/>
            </a:pPr>
            <a:fld id="{0C9623FB-E9E9-453B-A500-BEB6A79A7294}" type="slidenum">
              <a:rPr lang="en-US" smtClean="0"/>
              <a:pPr>
                <a:defRPr/>
              </a:pPr>
              <a:t>25</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319088"/>
            <a:ext cx="8229600" cy="1509712"/>
          </a:xfrm>
        </p:spPr>
        <p:txBody>
          <a:bodyPr/>
          <a:lstStyle/>
          <a:p>
            <a:r>
              <a:rPr lang="en-CA" dirty="0" smtClean="0"/>
              <a:t>Myth: </a:t>
            </a:r>
            <a:r>
              <a:rPr lang="en-US" sz="3200" dirty="0" smtClean="0"/>
              <a:t>All lessons should be 3-part lessons</a:t>
            </a:r>
            <a:r>
              <a:rPr lang="en-CA" dirty="0" smtClean="0"/>
              <a:t/>
            </a:r>
            <a:br>
              <a:rPr lang="en-CA" dirty="0" smtClean="0"/>
            </a:br>
            <a:endParaRPr lang="en-CA" dirty="0" smtClean="0"/>
          </a:p>
        </p:txBody>
      </p:sp>
      <p:sp>
        <p:nvSpPr>
          <p:cNvPr id="16387" name="Content Placeholder 2"/>
          <p:cNvSpPr>
            <a:spLocks noGrp="1"/>
          </p:cNvSpPr>
          <p:nvPr>
            <p:ph idx="1"/>
          </p:nvPr>
        </p:nvSpPr>
        <p:spPr>
          <a:xfrm>
            <a:off x="457200" y="1371600"/>
            <a:ext cx="8229600" cy="5257800"/>
          </a:xfrm>
        </p:spPr>
        <p:txBody>
          <a:bodyPr/>
          <a:lstStyle/>
          <a:p>
            <a:r>
              <a:rPr lang="en-CA" dirty="0" smtClean="0"/>
              <a:t>Two perspectives:</a:t>
            </a:r>
          </a:p>
          <a:p>
            <a:pPr lvl="1"/>
            <a:r>
              <a:rPr lang="en-CA" dirty="0" smtClean="0"/>
              <a:t>“I put CONFIRM because I think that any worthwhile lesson offers students an opportunity to activate prior knowledge, discuss with their peers and then consolidate their learning.”</a:t>
            </a:r>
          </a:p>
          <a:p>
            <a:pPr lvl="1"/>
            <a:r>
              <a:rPr lang="en-CA" dirty="0" smtClean="0"/>
              <a:t>“I would say BUST this myth, as there are times when extra practice and consolidation is the goal of a lesson.”</a:t>
            </a:r>
          </a:p>
          <a:p>
            <a:endParaRPr lang="en-CA" dirty="0" smtClean="0"/>
          </a:p>
        </p:txBody>
      </p:sp>
      <p:sp>
        <p:nvSpPr>
          <p:cNvPr id="9220" name="Slide Number Placeholder 3"/>
          <p:cNvSpPr>
            <a:spLocks noGrp="1"/>
          </p:cNvSpPr>
          <p:nvPr>
            <p:ph type="sldNum" sz="quarter" idx="10"/>
          </p:nvPr>
        </p:nvSpPr>
        <p:spPr/>
        <p:txBody>
          <a:bodyPr/>
          <a:lstStyle/>
          <a:p>
            <a:pPr>
              <a:defRPr/>
            </a:pPr>
            <a:fld id="{C7DA0BF8-6A18-48AA-B8F9-6A2F32D92200}" type="slidenum">
              <a:rPr lang="en-US" smtClean="0"/>
              <a:pPr>
                <a:defRPr/>
              </a:pPr>
              <a:t>26</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Myth: </a:t>
            </a:r>
            <a:r>
              <a:rPr lang="en-US" sz="3200" dirty="0" smtClean="0"/>
              <a:t>All lessons should be 3-part lessons</a:t>
            </a:r>
            <a:endParaRPr lang="en-CA" sz="3200" dirty="0"/>
          </a:p>
        </p:txBody>
      </p:sp>
      <p:sp>
        <p:nvSpPr>
          <p:cNvPr id="3" name="Content Placeholder 2"/>
          <p:cNvSpPr>
            <a:spLocks noGrp="1"/>
          </p:cNvSpPr>
          <p:nvPr>
            <p:ph idx="1"/>
          </p:nvPr>
        </p:nvSpPr>
        <p:spPr/>
        <p:txBody>
          <a:bodyPr/>
          <a:lstStyle/>
          <a:p>
            <a:r>
              <a:rPr lang="en-CA" dirty="0" smtClean="0"/>
              <a:t>The 3-part lesson structure does NOT call for all lessons to have the same type of learning goal. In fact, we think there are at least five types of lessons…</a:t>
            </a:r>
          </a:p>
          <a:p>
            <a:endParaRPr lang="en-CA" dirty="0"/>
          </a:p>
        </p:txBody>
      </p:sp>
      <p:sp>
        <p:nvSpPr>
          <p:cNvPr id="4" name="Slide Number Placeholder 3"/>
          <p:cNvSpPr>
            <a:spLocks noGrp="1"/>
          </p:cNvSpPr>
          <p:nvPr>
            <p:ph type="sldNum" sz="quarter" idx="10"/>
          </p:nvPr>
        </p:nvSpPr>
        <p:spPr/>
        <p:txBody>
          <a:bodyPr/>
          <a:lstStyle/>
          <a:p>
            <a:pPr>
              <a:defRPr/>
            </a:pPr>
            <a:fld id="{AA57050F-7404-4298-AD6F-E8C158D83388}" type="slidenum">
              <a:rPr lang="en-US" smtClean="0"/>
              <a:pPr>
                <a:defRPr/>
              </a:pPr>
              <a:t>27</a:t>
            </a:fld>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5"/>
          <p:cNvPicPr>
            <a:picLocks noChangeAspect="1" noChangeArrowheads="1"/>
          </p:cNvPicPr>
          <p:nvPr/>
        </p:nvPicPr>
        <p:blipFill>
          <a:blip r:embed="rId3" cstate="print">
            <a:lum bright="4000" contrast="8000"/>
          </a:blip>
          <a:srcRect/>
          <a:stretch>
            <a:fillRect/>
          </a:stretch>
        </p:blipFill>
        <p:spPr bwMode="auto">
          <a:xfrm>
            <a:off x="3657600" y="152400"/>
            <a:ext cx="4605338" cy="6400800"/>
          </a:xfrm>
          <a:prstGeom prst="rect">
            <a:avLst/>
          </a:prstGeom>
          <a:noFill/>
          <a:ln w="9525">
            <a:noFill/>
            <a:miter lim="800000"/>
            <a:headEnd/>
            <a:tailEnd/>
          </a:ln>
        </p:spPr>
      </p:pic>
      <p:sp>
        <p:nvSpPr>
          <p:cNvPr id="23555" name="Title 1"/>
          <p:cNvSpPr>
            <a:spLocks noGrp="1"/>
          </p:cNvSpPr>
          <p:nvPr>
            <p:ph type="title"/>
          </p:nvPr>
        </p:nvSpPr>
        <p:spPr/>
        <p:txBody>
          <a:bodyPr/>
          <a:lstStyle/>
          <a:p>
            <a:r>
              <a:rPr lang="en-CA" smtClean="0"/>
              <a:t>MATCH </a:t>
            </a:r>
            <a:br>
              <a:rPr lang="en-CA" smtClean="0"/>
            </a:br>
            <a:r>
              <a:rPr lang="en-CA" smtClean="0"/>
              <a:t>Template</a:t>
            </a:r>
          </a:p>
        </p:txBody>
      </p:sp>
      <p:sp>
        <p:nvSpPr>
          <p:cNvPr id="4" name="Slide Number Placeholder 3"/>
          <p:cNvSpPr>
            <a:spLocks noGrp="1"/>
          </p:cNvSpPr>
          <p:nvPr>
            <p:ph type="sldNum" sz="quarter" idx="10"/>
          </p:nvPr>
        </p:nvSpPr>
        <p:spPr/>
        <p:txBody>
          <a:bodyPr/>
          <a:lstStyle/>
          <a:p>
            <a:pPr>
              <a:defRPr/>
            </a:pPr>
            <a:fld id="{858C32E6-A55C-4DE7-A99D-01500296A4AB}" type="slidenum">
              <a:rPr lang="en-US" smtClean="0"/>
              <a:pPr>
                <a:defRPr/>
              </a:pPr>
              <a:t>28</a:t>
            </a:fld>
            <a:endParaRPr lang="en-US"/>
          </a:p>
        </p:txBody>
      </p:sp>
      <p:pic>
        <p:nvPicPr>
          <p:cNvPr id="84994" name="Picture 2"/>
          <p:cNvPicPr>
            <a:picLocks noChangeAspect="1" noChangeArrowheads="1"/>
          </p:cNvPicPr>
          <p:nvPr/>
        </p:nvPicPr>
        <p:blipFill>
          <a:blip r:embed="rId4" cstate="print"/>
          <a:srcRect/>
          <a:stretch>
            <a:fillRect/>
          </a:stretch>
        </p:blipFill>
        <p:spPr bwMode="auto">
          <a:xfrm>
            <a:off x="341313" y="1524000"/>
            <a:ext cx="8305800" cy="22463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49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5"/>
          <p:cNvPicPr>
            <a:picLocks noChangeAspect="1" noChangeArrowheads="1"/>
          </p:cNvPicPr>
          <p:nvPr/>
        </p:nvPicPr>
        <p:blipFill>
          <a:blip r:embed="rId3" cstate="print">
            <a:extLst/>
          </a:blip>
          <a:srcRect/>
          <a:stretch>
            <a:fillRect/>
          </a:stretch>
        </p:blipFill>
        <p:spPr bwMode="auto">
          <a:xfrm>
            <a:off x="3657600" y="152400"/>
            <a:ext cx="4604976" cy="6400800"/>
          </a:xfrm>
          <a:prstGeom prst="rect">
            <a:avLst/>
          </a:prstGeom>
          <a:noFill/>
          <a:ln>
            <a:noFill/>
          </a:ln>
          <a:effectLst>
            <a:outerShdw dist="35921" dir="2700000" algn="ctr" rotWithShape="0">
              <a:schemeClr val="bg2"/>
            </a:outerShdw>
            <a:softEdge rad="12700"/>
          </a:effectLst>
          <a:extLst/>
        </p:spPr>
      </p:pic>
      <p:sp>
        <p:nvSpPr>
          <p:cNvPr id="24579" name="Title 1"/>
          <p:cNvSpPr>
            <a:spLocks noGrp="1"/>
          </p:cNvSpPr>
          <p:nvPr>
            <p:ph type="title"/>
          </p:nvPr>
        </p:nvSpPr>
        <p:spPr/>
        <p:txBody>
          <a:bodyPr/>
          <a:lstStyle/>
          <a:p>
            <a:r>
              <a:rPr lang="en-CA" smtClean="0"/>
              <a:t>MATCH </a:t>
            </a:r>
            <a:br>
              <a:rPr lang="en-CA" smtClean="0"/>
            </a:br>
            <a:r>
              <a:rPr lang="en-CA" smtClean="0"/>
              <a:t>Template</a:t>
            </a:r>
          </a:p>
        </p:txBody>
      </p:sp>
      <p:sp>
        <p:nvSpPr>
          <p:cNvPr id="4" name="Slide Number Placeholder 3"/>
          <p:cNvSpPr>
            <a:spLocks noGrp="1"/>
          </p:cNvSpPr>
          <p:nvPr>
            <p:ph type="sldNum" sz="quarter" idx="10"/>
          </p:nvPr>
        </p:nvSpPr>
        <p:spPr/>
        <p:txBody>
          <a:bodyPr/>
          <a:lstStyle/>
          <a:p>
            <a:pPr>
              <a:defRPr/>
            </a:pPr>
            <a:fld id="{C895E62E-32D7-4D59-B648-9C4A50F5ED64}" type="slidenum">
              <a:rPr lang="en-US" smtClean="0"/>
              <a:pPr>
                <a:defRPr/>
              </a:pPr>
              <a:t>29</a:t>
            </a:fld>
            <a:endParaRPr lang="en-US"/>
          </a:p>
        </p:txBody>
      </p:sp>
      <p:pic>
        <p:nvPicPr>
          <p:cNvPr id="24581" name="Picture 7"/>
          <p:cNvPicPr>
            <a:picLocks noChangeAspect="1" noChangeArrowheads="1"/>
          </p:cNvPicPr>
          <p:nvPr/>
        </p:nvPicPr>
        <p:blipFill>
          <a:blip r:embed="rId4" cstate="print"/>
          <a:srcRect/>
          <a:stretch>
            <a:fillRect/>
          </a:stretch>
        </p:blipFill>
        <p:spPr bwMode="auto">
          <a:xfrm>
            <a:off x="457200" y="2514600"/>
            <a:ext cx="8231188" cy="2200275"/>
          </a:xfrm>
          <a:prstGeom prst="rect">
            <a:avLst/>
          </a:prstGeom>
          <a:noFill/>
          <a:ln w="9525">
            <a:noFill/>
            <a:miter lim="800000"/>
            <a:headEnd/>
            <a:tailEnd/>
          </a:ln>
        </p:spPr>
      </p:pic>
      <p:sp>
        <p:nvSpPr>
          <p:cNvPr id="24582" name="Content Placeholder 1"/>
          <p:cNvSpPr>
            <a:spLocks noGrp="1"/>
          </p:cNvSpPr>
          <p:nvPr>
            <p:ph idx="1"/>
          </p:nvPr>
        </p:nvSpPr>
        <p:spPr>
          <a:xfrm>
            <a:off x="457200" y="1600200"/>
            <a:ext cx="6019800" cy="4191000"/>
          </a:xfrm>
        </p:spPr>
        <p:txBody>
          <a:bodyPr/>
          <a:lstStyle/>
          <a:p>
            <a:endParaRPr lang="en-CA"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mph" presetSubtype="0" nodeType="clickEffect">
                                  <p:stCondLst>
                                    <p:cond delay="0"/>
                                  </p:stCondLst>
                                  <p:childTnLst>
                                    <p:set>
                                      <p:cBhvr rctx="PPT">
                                        <p:cTn id="6" dur="indefinite"/>
                                        <p:tgtEl>
                                          <p:spTgt spid="19461"/>
                                        </p:tgtEl>
                                        <p:attrNameLst>
                                          <p:attrName>style.opacity</p:attrName>
                                        </p:attrNameLst>
                                      </p:cBhvr>
                                      <p:to>
                                        <p:strVal val="0.5"/>
                                      </p:to>
                                    </p:set>
                                    <p:animEffect filter="image" prLst="opacity: 0.5">
                                      <p:cBhvr rctx="IE">
                                        <p:cTn id="7" dur="indefinite"/>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304800"/>
            <a:ext cx="8229600" cy="1509713"/>
          </a:xfrm>
        </p:spPr>
        <p:txBody>
          <a:bodyPr/>
          <a:lstStyle/>
          <a:p>
            <a:r>
              <a:rPr lang="en-US" sz="3200" smtClean="0"/>
              <a:t>Myth: The closer together the numerator and denominator of a fraction are, the bigger the fraction.</a:t>
            </a:r>
            <a:endParaRPr lang="en-CA" sz="3200" smtClean="0"/>
          </a:p>
        </p:txBody>
      </p:sp>
      <p:sp>
        <p:nvSpPr>
          <p:cNvPr id="4099" name="Content Placeholder 2"/>
          <p:cNvSpPr>
            <a:spLocks noGrp="1"/>
          </p:cNvSpPr>
          <p:nvPr>
            <p:ph idx="1"/>
          </p:nvPr>
        </p:nvSpPr>
        <p:spPr>
          <a:xfrm>
            <a:off x="457200" y="2057400"/>
            <a:ext cx="8229600" cy="5257800"/>
          </a:xfrm>
        </p:spPr>
        <p:txBody>
          <a:bodyPr/>
          <a:lstStyle/>
          <a:p>
            <a:r>
              <a:rPr lang="en-CA" sz="2600" dirty="0" smtClean="0"/>
              <a:t>Counter-example: A: 5/4 and B: 5/3. A’s numerator and denominator are closer together than B’s, yet 5/4 is not bigger.</a:t>
            </a:r>
          </a:p>
          <a:p>
            <a:r>
              <a:rPr lang="en-CA" sz="2600" dirty="0" smtClean="0"/>
              <a:t>When I was thinking about this myth I was only thinking about comparing fractions with the same denominator...the problem is that if we allow students to compare in that way they may transfer this generalization to fractions with different denominators and run into difficulty</a:t>
            </a:r>
            <a:r>
              <a:rPr lang="en-CA" sz="2800" dirty="0" smtClean="0"/>
              <a:t/>
            </a:r>
            <a:br>
              <a:rPr lang="en-CA" sz="2800" dirty="0" smtClean="0"/>
            </a:br>
            <a:endParaRPr lang="en-CA" sz="2800" dirty="0" smtClean="0"/>
          </a:p>
        </p:txBody>
      </p:sp>
      <p:sp>
        <p:nvSpPr>
          <p:cNvPr id="5124" name="Slide Number Placeholder 3"/>
          <p:cNvSpPr>
            <a:spLocks noGrp="1"/>
          </p:cNvSpPr>
          <p:nvPr>
            <p:ph type="sldNum" sz="quarter" idx="10"/>
          </p:nvPr>
        </p:nvSpPr>
        <p:spPr/>
        <p:txBody>
          <a:bodyPr/>
          <a:lstStyle/>
          <a:p>
            <a:pPr>
              <a:defRPr/>
            </a:pPr>
            <a:fld id="{D3042DAE-6C41-46DA-98D8-47D929AA3E83}" type="slidenum">
              <a:rPr lang="en-US" smtClean="0"/>
              <a:pPr>
                <a:defRPr/>
              </a:pPr>
              <a:t>3</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p:cNvPicPr>
            <a:picLocks noChangeAspect="1" noChangeArrowheads="1"/>
          </p:cNvPicPr>
          <p:nvPr/>
        </p:nvPicPr>
        <p:blipFill>
          <a:blip r:embed="rId3" cstate="print"/>
          <a:srcRect/>
          <a:stretch>
            <a:fillRect/>
          </a:stretch>
        </p:blipFill>
        <p:spPr bwMode="auto">
          <a:xfrm>
            <a:off x="3657600" y="152400"/>
            <a:ext cx="4605338" cy="6400800"/>
          </a:xfrm>
          <a:prstGeom prst="rect">
            <a:avLst/>
          </a:prstGeom>
          <a:noFill/>
          <a:ln w="9525">
            <a:noFill/>
            <a:miter lim="800000"/>
            <a:headEnd/>
            <a:tailEnd/>
          </a:ln>
        </p:spPr>
      </p:pic>
      <p:sp>
        <p:nvSpPr>
          <p:cNvPr id="25603" name="Title 1"/>
          <p:cNvSpPr>
            <a:spLocks noGrp="1"/>
          </p:cNvSpPr>
          <p:nvPr>
            <p:ph type="title"/>
          </p:nvPr>
        </p:nvSpPr>
        <p:spPr/>
        <p:txBody>
          <a:bodyPr/>
          <a:lstStyle/>
          <a:p>
            <a:r>
              <a:rPr lang="en-CA" smtClean="0"/>
              <a:t>MATCH </a:t>
            </a:r>
            <a:br>
              <a:rPr lang="en-CA" smtClean="0"/>
            </a:br>
            <a:r>
              <a:rPr lang="en-CA" smtClean="0"/>
              <a:t>Template</a:t>
            </a:r>
          </a:p>
        </p:txBody>
      </p:sp>
      <p:sp>
        <p:nvSpPr>
          <p:cNvPr id="19459" name="Content Placeholder 2"/>
          <p:cNvSpPr>
            <a:spLocks noGrp="1"/>
          </p:cNvSpPr>
          <p:nvPr>
            <p:ph idx="1"/>
          </p:nvPr>
        </p:nvSpPr>
        <p:spPr/>
        <p:txBody>
          <a:bodyPr/>
          <a:lstStyle/>
          <a:p>
            <a:pPr marL="39688" indent="0">
              <a:buFont typeface="Arial" charset="0"/>
              <a:buNone/>
            </a:pPr>
            <a:endParaRPr lang="en-CA" smtClean="0"/>
          </a:p>
          <a:p>
            <a:pPr marL="39688" indent="0">
              <a:buFont typeface="Arial" charset="0"/>
              <a:buNone/>
            </a:pPr>
            <a:endParaRPr lang="en-CA" smtClean="0"/>
          </a:p>
          <a:p>
            <a:pPr marL="39688" indent="0">
              <a:buFont typeface="Arial" charset="0"/>
              <a:buNone/>
            </a:pPr>
            <a:endParaRPr lang="en-CA" smtClean="0"/>
          </a:p>
          <a:p>
            <a:pPr marL="39688" indent="0">
              <a:buFont typeface="Arial" charset="0"/>
              <a:buNone/>
            </a:pPr>
            <a:r>
              <a:rPr lang="en-CA" sz="2400" smtClean="0">
                <a:hlinkClick r:id="rId4"/>
              </a:rPr>
              <a:t>l</a:t>
            </a:r>
            <a:endParaRPr lang="en-CA" sz="2400" smtClean="0"/>
          </a:p>
          <a:p>
            <a:pPr marL="39688" indent="0">
              <a:buFont typeface="Arial" charset="0"/>
              <a:buNone/>
            </a:pPr>
            <a:endParaRPr lang="en-CA" sz="2400" smtClean="0"/>
          </a:p>
        </p:txBody>
      </p:sp>
      <p:sp>
        <p:nvSpPr>
          <p:cNvPr id="4" name="Slide Number Placeholder 3"/>
          <p:cNvSpPr>
            <a:spLocks noGrp="1"/>
          </p:cNvSpPr>
          <p:nvPr>
            <p:ph type="sldNum" sz="quarter" idx="10"/>
          </p:nvPr>
        </p:nvSpPr>
        <p:spPr/>
        <p:txBody>
          <a:bodyPr/>
          <a:lstStyle/>
          <a:p>
            <a:pPr>
              <a:defRPr/>
            </a:pPr>
            <a:fld id="{FFEEB34F-13C0-454C-9DC0-B00A17F34A36}" type="slidenum">
              <a:rPr lang="en-US" smtClean="0"/>
              <a:pPr>
                <a:defRPr/>
              </a:pPr>
              <a:t>30</a:t>
            </a:fld>
            <a:endParaRPr lang="en-US"/>
          </a:p>
        </p:txBody>
      </p:sp>
      <p:pic>
        <p:nvPicPr>
          <p:cNvPr id="25606" name="Picture 2"/>
          <p:cNvPicPr>
            <a:picLocks noChangeAspect="1" noChangeArrowheads="1"/>
          </p:cNvPicPr>
          <p:nvPr/>
        </p:nvPicPr>
        <p:blipFill>
          <a:blip r:embed="rId5" cstate="print"/>
          <a:srcRect/>
          <a:stretch>
            <a:fillRect/>
          </a:stretch>
        </p:blipFill>
        <p:spPr bwMode="auto">
          <a:xfrm>
            <a:off x="228600" y="1676400"/>
            <a:ext cx="8526463" cy="40544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94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5"/>
          <p:cNvPicPr>
            <a:picLocks noChangeAspect="1" noChangeArrowheads="1"/>
          </p:cNvPicPr>
          <p:nvPr/>
        </p:nvPicPr>
        <p:blipFill>
          <a:blip r:embed="rId3" cstate="print"/>
          <a:srcRect/>
          <a:stretch>
            <a:fillRect/>
          </a:stretch>
        </p:blipFill>
        <p:spPr bwMode="auto">
          <a:xfrm>
            <a:off x="3657600" y="152400"/>
            <a:ext cx="4605338" cy="6400800"/>
          </a:xfrm>
          <a:prstGeom prst="rect">
            <a:avLst/>
          </a:prstGeom>
          <a:noFill/>
          <a:ln w="9525">
            <a:noFill/>
            <a:miter lim="800000"/>
            <a:headEnd/>
            <a:tailEnd/>
          </a:ln>
        </p:spPr>
      </p:pic>
      <p:sp>
        <p:nvSpPr>
          <p:cNvPr id="26627" name="Title 1"/>
          <p:cNvSpPr>
            <a:spLocks noGrp="1"/>
          </p:cNvSpPr>
          <p:nvPr>
            <p:ph type="title"/>
          </p:nvPr>
        </p:nvSpPr>
        <p:spPr/>
        <p:txBody>
          <a:bodyPr/>
          <a:lstStyle/>
          <a:p>
            <a:r>
              <a:rPr lang="en-CA" smtClean="0"/>
              <a:t>MATCH </a:t>
            </a:r>
            <a:br>
              <a:rPr lang="en-CA" smtClean="0"/>
            </a:br>
            <a:r>
              <a:rPr lang="en-CA" smtClean="0"/>
              <a:t>Template</a:t>
            </a:r>
          </a:p>
        </p:txBody>
      </p:sp>
      <p:sp>
        <p:nvSpPr>
          <p:cNvPr id="26628" name="Content Placeholder 2"/>
          <p:cNvSpPr>
            <a:spLocks noGrp="1"/>
          </p:cNvSpPr>
          <p:nvPr>
            <p:ph idx="1"/>
          </p:nvPr>
        </p:nvSpPr>
        <p:spPr/>
        <p:txBody>
          <a:bodyPr/>
          <a:lstStyle/>
          <a:p>
            <a:pPr marL="39688" indent="0">
              <a:buFont typeface="Arial" charset="0"/>
              <a:buNone/>
            </a:pPr>
            <a:endParaRPr lang="en-CA" sz="2400" smtClean="0"/>
          </a:p>
        </p:txBody>
      </p:sp>
      <p:sp>
        <p:nvSpPr>
          <p:cNvPr id="4" name="Slide Number Placeholder 3"/>
          <p:cNvSpPr>
            <a:spLocks noGrp="1"/>
          </p:cNvSpPr>
          <p:nvPr>
            <p:ph type="sldNum" sz="quarter" idx="10"/>
          </p:nvPr>
        </p:nvSpPr>
        <p:spPr/>
        <p:txBody>
          <a:bodyPr/>
          <a:lstStyle/>
          <a:p>
            <a:pPr>
              <a:defRPr/>
            </a:pPr>
            <a:fld id="{0E0EF2BE-259D-4905-AF28-35E15B671B3E}" type="slidenum">
              <a:rPr lang="en-US" smtClean="0"/>
              <a:pPr>
                <a:defRPr/>
              </a:pPr>
              <a:t>31</a:t>
            </a:fld>
            <a:endParaRPr lang="en-US"/>
          </a:p>
        </p:txBody>
      </p:sp>
      <p:pic>
        <p:nvPicPr>
          <p:cNvPr id="26630" name="Picture 2"/>
          <p:cNvPicPr>
            <a:picLocks noChangeAspect="1" noChangeArrowheads="1"/>
          </p:cNvPicPr>
          <p:nvPr/>
        </p:nvPicPr>
        <p:blipFill>
          <a:blip r:embed="rId4" cstate="print"/>
          <a:srcRect/>
          <a:stretch>
            <a:fillRect/>
          </a:stretch>
        </p:blipFill>
        <p:spPr bwMode="auto">
          <a:xfrm>
            <a:off x="511175" y="2819400"/>
            <a:ext cx="8305800" cy="28670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CA" smtClean="0"/>
              <a:t>Three-Part Lesson Designs</a:t>
            </a:r>
          </a:p>
        </p:txBody>
      </p:sp>
      <p:sp>
        <p:nvSpPr>
          <p:cNvPr id="4" name="Slide Number Placeholder 3"/>
          <p:cNvSpPr>
            <a:spLocks noGrp="1"/>
          </p:cNvSpPr>
          <p:nvPr>
            <p:ph type="sldNum" sz="quarter" idx="10"/>
          </p:nvPr>
        </p:nvSpPr>
        <p:spPr/>
        <p:txBody>
          <a:bodyPr/>
          <a:lstStyle/>
          <a:p>
            <a:pPr>
              <a:defRPr/>
            </a:pPr>
            <a:fld id="{2D347F7A-0B94-4B4F-AE0B-0EB6E37FD16F}" type="slidenum">
              <a:rPr lang="en-US" smtClean="0"/>
              <a:pPr>
                <a:defRPr/>
              </a:pPr>
              <a:t>32</a:t>
            </a:fld>
            <a:endParaRPr lang="en-US"/>
          </a:p>
        </p:txBody>
      </p:sp>
      <p:pic>
        <p:nvPicPr>
          <p:cNvPr id="27652" name="Content Placeholder 4"/>
          <p:cNvPicPr>
            <a:picLocks noGrp="1"/>
          </p:cNvPicPr>
          <p:nvPr>
            <p:ph idx="1"/>
          </p:nvPr>
        </p:nvPicPr>
        <p:blipFill>
          <a:blip r:embed="rId3" cstate="print"/>
          <a:srcRect/>
          <a:stretch>
            <a:fillRect/>
          </a:stretch>
        </p:blipFill>
        <p:spPr>
          <a:xfrm>
            <a:off x="2700338" y="1109663"/>
            <a:ext cx="3090862" cy="4448175"/>
          </a:xfrm>
        </p:spPr>
      </p:pic>
      <p:sp>
        <p:nvSpPr>
          <p:cNvPr id="27653" name="TextBox 9"/>
          <p:cNvSpPr txBox="1">
            <a:spLocks noChangeArrowheads="1"/>
          </p:cNvSpPr>
          <p:nvPr/>
        </p:nvSpPr>
        <p:spPr bwMode="auto">
          <a:xfrm>
            <a:off x="533400" y="1524000"/>
            <a:ext cx="1981200" cy="3540125"/>
          </a:xfrm>
          <a:prstGeom prst="rect">
            <a:avLst/>
          </a:prstGeom>
          <a:noFill/>
          <a:ln w="9525">
            <a:noFill/>
            <a:miter lim="800000"/>
            <a:headEnd/>
            <a:tailEnd/>
          </a:ln>
        </p:spPr>
        <p:txBody>
          <a:bodyPr>
            <a:spAutoFit/>
          </a:bodyPr>
          <a:lstStyle/>
          <a:p>
            <a:r>
              <a:rPr lang="en-CA" sz="2800"/>
              <a:t>5 Designs</a:t>
            </a:r>
          </a:p>
          <a:p>
            <a:r>
              <a:rPr lang="en-CA" sz="2800"/>
              <a:t>1 overview</a:t>
            </a:r>
          </a:p>
          <a:p>
            <a:endParaRPr lang="en-CA" sz="2800"/>
          </a:p>
          <a:p>
            <a:r>
              <a:rPr lang="en-CA" sz="2800"/>
              <a:t>What’s the Same? </a:t>
            </a:r>
          </a:p>
          <a:p>
            <a:endParaRPr lang="en-CA" sz="2800"/>
          </a:p>
          <a:p>
            <a:r>
              <a:rPr lang="en-CA" sz="2800"/>
              <a:t>What’s Different?</a:t>
            </a:r>
          </a:p>
        </p:txBody>
      </p:sp>
      <p:pic>
        <p:nvPicPr>
          <p:cNvPr id="27654" name="Picture 6"/>
          <p:cNvPicPr>
            <a:picLocks noChangeAspect="1" noChangeArrowheads="1"/>
          </p:cNvPicPr>
          <p:nvPr/>
        </p:nvPicPr>
        <p:blipFill>
          <a:blip r:embed="rId4" cstate="print"/>
          <a:srcRect/>
          <a:stretch>
            <a:fillRect/>
          </a:stretch>
        </p:blipFill>
        <p:spPr bwMode="auto">
          <a:xfrm>
            <a:off x="5791200" y="1109663"/>
            <a:ext cx="2743200" cy="41481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90488"/>
            <a:ext cx="9144000" cy="1509712"/>
          </a:xfrm>
        </p:spPr>
        <p:txBody>
          <a:bodyPr/>
          <a:lstStyle/>
          <a:p>
            <a:r>
              <a:rPr lang="en-CA" smtClean="0"/>
              <a:t>How Do Accommodations Connect?</a:t>
            </a:r>
          </a:p>
        </p:txBody>
      </p:sp>
      <p:sp>
        <p:nvSpPr>
          <p:cNvPr id="28675" name="Content Placeholder 2"/>
          <p:cNvSpPr>
            <a:spLocks noGrp="1"/>
          </p:cNvSpPr>
          <p:nvPr>
            <p:ph idx="1"/>
          </p:nvPr>
        </p:nvSpPr>
        <p:spPr/>
        <p:txBody>
          <a:bodyPr/>
          <a:lstStyle/>
          <a:p>
            <a:r>
              <a:rPr lang="en-CA" smtClean="0"/>
              <a:t>What sorts of accommodations would you plan for each part of one of the lesson types?</a:t>
            </a:r>
          </a:p>
        </p:txBody>
      </p:sp>
      <p:sp>
        <p:nvSpPr>
          <p:cNvPr id="4" name="Slide Number Placeholder 3"/>
          <p:cNvSpPr>
            <a:spLocks noGrp="1"/>
          </p:cNvSpPr>
          <p:nvPr>
            <p:ph type="sldNum" sz="quarter" idx="10"/>
          </p:nvPr>
        </p:nvSpPr>
        <p:spPr/>
        <p:txBody>
          <a:bodyPr/>
          <a:lstStyle/>
          <a:p>
            <a:pPr>
              <a:defRPr/>
            </a:pPr>
            <a:fld id="{122F27C9-96B8-47C8-B501-691C29191311}" type="slidenum">
              <a:rPr lang="en-US" smtClean="0"/>
              <a:pPr>
                <a:defRPr/>
              </a:pPr>
              <a:t>33</a:t>
            </a:fld>
            <a:endParaRPr 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28600" y="90488"/>
            <a:ext cx="8686800" cy="1509712"/>
          </a:xfrm>
        </p:spPr>
        <p:txBody>
          <a:bodyPr/>
          <a:lstStyle/>
          <a:p>
            <a:r>
              <a:rPr lang="en-CA" smtClean="0"/>
              <a:t>How Does Questioning Connect?</a:t>
            </a:r>
          </a:p>
        </p:txBody>
      </p:sp>
      <p:sp>
        <p:nvSpPr>
          <p:cNvPr id="3" name="Content Placeholder 2"/>
          <p:cNvSpPr>
            <a:spLocks noGrp="1"/>
          </p:cNvSpPr>
          <p:nvPr>
            <p:ph idx="1"/>
          </p:nvPr>
        </p:nvSpPr>
        <p:spPr/>
        <p:txBody>
          <a:bodyPr/>
          <a:lstStyle/>
          <a:p>
            <a:pPr>
              <a:defRPr/>
            </a:pPr>
            <a:r>
              <a:rPr lang="en-CA" dirty="0" smtClean="0"/>
              <a:t>Where in these 5 Lesson Design Templates would teachers pose questions that invite:  </a:t>
            </a:r>
          </a:p>
          <a:p>
            <a:pPr marL="903288" lvl="1" indent="-514350">
              <a:buFont typeface="+mj-lt"/>
              <a:buAutoNum type="alphaLcPeriod"/>
              <a:defRPr/>
            </a:pPr>
            <a:r>
              <a:rPr lang="en-CA" sz="3200" dirty="0" smtClean="0"/>
              <a:t>evaluative listening? </a:t>
            </a:r>
          </a:p>
          <a:p>
            <a:pPr marL="903288" lvl="1" indent="-514350">
              <a:buFont typeface="+mj-lt"/>
              <a:buAutoNum type="alphaLcPeriod"/>
              <a:defRPr/>
            </a:pPr>
            <a:r>
              <a:rPr lang="en-CA" sz="3200" dirty="0" smtClean="0"/>
              <a:t>interpretive listening?</a:t>
            </a:r>
            <a:endParaRPr lang="en-CA" sz="3200" dirty="0"/>
          </a:p>
        </p:txBody>
      </p:sp>
      <p:sp>
        <p:nvSpPr>
          <p:cNvPr id="4" name="Slide Number Placeholder 3"/>
          <p:cNvSpPr>
            <a:spLocks noGrp="1"/>
          </p:cNvSpPr>
          <p:nvPr>
            <p:ph type="sldNum" sz="quarter" idx="10"/>
          </p:nvPr>
        </p:nvSpPr>
        <p:spPr/>
        <p:txBody>
          <a:bodyPr/>
          <a:lstStyle/>
          <a:p>
            <a:pPr>
              <a:defRPr/>
            </a:pPr>
            <a:fld id="{8CF68AF3-4A14-4784-8BF6-D580F404D5D3}" type="slidenum">
              <a:rPr lang="en-US" smtClean="0"/>
              <a:pPr>
                <a:defRPr/>
              </a:pPr>
              <a:t>34</a:t>
            </a:fld>
            <a:endParaRPr lang="en-US"/>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p:txBody>
          <a:bodyPr/>
          <a:lstStyle/>
          <a:p>
            <a:pPr marL="0" indent="0" algn="ctr" eaLnBrk="1" hangingPunct="1"/>
            <a:r>
              <a:rPr lang="en-US" dirty="0" smtClean="0"/>
              <a:t>Acting Strategically</a:t>
            </a:r>
          </a:p>
        </p:txBody>
      </p:sp>
      <p:sp>
        <p:nvSpPr>
          <p:cNvPr id="30723" name="Rectangle 3"/>
          <p:cNvSpPr>
            <a:spLocks noGrp="1" noChangeArrowheads="1"/>
          </p:cNvSpPr>
          <p:nvPr>
            <p:ph type="subTitle" idx="1"/>
          </p:nvPr>
        </p:nvSpPr>
        <p:spPr/>
        <p:txBody>
          <a:bodyPr/>
          <a:lstStyle/>
          <a:p>
            <a:pPr eaLnBrk="1" hangingPunct="1"/>
            <a:r>
              <a:rPr lang="en-US" smtClean="0"/>
              <a:t>Examining Our Current Reality</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z="4000" smtClean="0"/>
              <a:t>Why Is Current Reality Important?</a:t>
            </a:r>
          </a:p>
        </p:txBody>
      </p:sp>
      <p:sp>
        <p:nvSpPr>
          <p:cNvPr id="22531" name="Rectangle 3"/>
          <p:cNvSpPr>
            <a:spLocks noGrp="1" noChangeArrowheads="1"/>
          </p:cNvSpPr>
          <p:nvPr>
            <p:ph idx="1"/>
          </p:nvPr>
        </p:nvSpPr>
        <p:spPr/>
        <p:txBody>
          <a:bodyPr/>
          <a:lstStyle/>
          <a:p>
            <a:pPr eaLnBrk="1" hangingPunct="1">
              <a:lnSpc>
                <a:spcPct val="90000"/>
              </a:lnSpc>
            </a:pPr>
            <a:r>
              <a:rPr lang="en-US" sz="2800" smtClean="0"/>
              <a:t>Prevents spending energy/resources on non-existent problems</a:t>
            </a:r>
          </a:p>
          <a:p>
            <a:pPr eaLnBrk="1" hangingPunct="1">
              <a:lnSpc>
                <a:spcPct val="90000"/>
              </a:lnSpc>
            </a:pPr>
            <a:r>
              <a:rPr lang="en-US" sz="2800" smtClean="0"/>
              <a:t>Helps target activities more precisely</a:t>
            </a:r>
          </a:p>
          <a:p>
            <a:pPr eaLnBrk="1" hangingPunct="1">
              <a:lnSpc>
                <a:spcPct val="90000"/>
              </a:lnSpc>
            </a:pPr>
            <a:r>
              <a:rPr lang="en-US" sz="2800" smtClean="0"/>
              <a:t>Provides motivation for continuing what’s making a positive difference</a:t>
            </a:r>
          </a:p>
          <a:p>
            <a:pPr eaLnBrk="1" hangingPunct="1">
              <a:lnSpc>
                <a:spcPct val="90000"/>
              </a:lnSpc>
            </a:pPr>
            <a:r>
              <a:rPr lang="en-US" sz="2800" smtClean="0"/>
              <a:t>Provides impetus for shifting practices that aren’t helping quickly or significantly</a:t>
            </a:r>
          </a:p>
          <a:p>
            <a:pPr eaLnBrk="1" hangingPunct="1">
              <a:lnSpc>
                <a:spcPct val="90000"/>
              </a:lnSpc>
            </a:pPr>
            <a:r>
              <a:rPr lang="en-US" sz="2800" smtClean="0"/>
              <a:t>Helps justify our work based on what we know is true rather than just what we think may be true</a:t>
            </a:r>
          </a:p>
          <a:p>
            <a:pPr eaLnBrk="1" hangingPunct="1">
              <a:lnSpc>
                <a:spcPct val="90000"/>
              </a:lnSpc>
            </a:pP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Evidence of Current Reality</a:t>
            </a:r>
          </a:p>
        </p:txBody>
      </p:sp>
      <p:sp>
        <p:nvSpPr>
          <p:cNvPr id="23555" name="Rectangle 3"/>
          <p:cNvSpPr>
            <a:spLocks noGrp="1" noChangeArrowheads="1"/>
          </p:cNvSpPr>
          <p:nvPr>
            <p:ph idx="1"/>
          </p:nvPr>
        </p:nvSpPr>
        <p:spPr>
          <a:xfrm>
            <a:off x="457200" y="1219200"/>
            <a:ext cx="8229600" cy="5257800"/>
          </a:xfrm>
        </p:spPr>
        <p:txBody>
          <a:bodyPr/>
          <a:lstStyle/>
          <a:p>
            <a:pPr eaLnBrk="1" hangingPunct="1"/>
            <a:r>
              <a:rPr lang="en-US" smtClean="0"/>
              <a:t>Not just an opinion</a:t>
            </a:r>
          </a:p>
          <a:p>
            <a:pPr eaLnBrk="1" hangingPunct="1"/>
            <a:r>
              <a:rPr lang="en-US" smtClean="0"/>
              <a:t>Facts and data</a:t>
            </a:r>
          </a:p>
          <a:p>
            <a:pPr eaLnBrk="1" hangingPunct="1"/>
            <a:r>
              <a:rPr lang="en-US" smtClean="0"/>
              <a:t>Observable – things you see, conversations you have, products you collect</a:t>
            </a:r>
          </a:p>
          <a:p>
            <a:pPr eaLnBrk="1" hangingPunct="1"/>
            <a:r>
              <a:rPr lang="en-US" smtClean="0"/>
              <a:t>Based on deep understanding of whatever is being monitored</a:t>
            </a:r>
          </a:p>
          <a:p>
            <a:pPr eaLnBrk="1" hangingPunct="1"/>
            <a:r>
              <a:rPr lang="en-US" smtClean="0"/>
              <a:t>Connected to an important goal</a:t>
            </a:r>
          </a:p>
          <a:p>
            <a:pPr eaLnBrk="1" hangingPunct="1"/>
            <a:endParaRPr lang="en-US" smtClean="0"/>
          </a:p>
          <a:p>
            <a:pPr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z="4000" smtClean="0"/>
              <a:t>What Are Examples of Important Goals?</a:t>
            </a:r>
          </a:p>
        </p:txBody>
      </p:sp>
      <p:sp>
        <p:nvSpPr>
          <p:cNvPr id="33795" name="Rectangle 3"/>
          <p:cNvSpPr>
            <a:spLocks noGrp="1" noChangeArrowheads="1"/>
          </p:cNvSpPr>
          <p:nvPr>
            <p:ph idx="1"/>
          </p:nvPr>
        </p:nvSpPr>
        <p:spPr>
          <a:xfrm>
            <a:off x="457200" y="1600200"/>
            <a:ext cx="3124200" cy="4525963"/>
          </a:xfrm>
        </p:spPr>
        <p:txBody>
          <a:bodyPr/>
          <a:lstStyle/>
          <a:p>
            <a:pPr eaLnBrk="1" hangingPunct="1"/>
            <a:r>
              <a:rPr lang="en-US" smtClean="0"/>
              <a:t>It Depends …</a:t>
            </a:r>
            <a:br>
              <a:rPr lang="en-US" smtClean="0"/>
            </a:br>
            <a:r>
              <a:rPr lang="en-US" smtClean="0"/>
              <a:t>… where you are working with respect to the Instructional Core</a:t>
            </a:r>
          </a:p>
          <a:p>
            <a:pPr eaLnBrk="1" hangingPunct="1"/>
            <a:endParaRPr lang="en-US" smtClean="0"/>
          </a:p>
          <a:p>
            <a:pPr eaLnBrk="1" hangingPunct="1">
              <a:buFontTx/>
              <a:buNone/>
            </a:pPr>
            <a:endParaRPr lang="en-US" smtClean="0"/>
          </a:p>
        </p:txBody>
      </p:sp>
      <p:pic>
        <p:nvPicPr>
          <p:cNvPr id="33796" name="Picture 10"/>
          <p:cNvPicPr>
            <a:picLocks noChangeAspect="1" noChangeArrowheads="1"/>
          </p:cNvPicPr>
          <p:nvPr/>
        </p:nvPicPr>
        <p:blipFill>
          <a:blip r:embed="rId2" cstate="print"/>
          <a:srcRect/>
          <a:stretch>
            <a:fillRect/>
          </a:stretch>
        </p:blipFill>
        <p:spPr bwMode="auto">
          <a:xfrm>
            <a:off x="3581400" y="1676400"/>
            <a:ext cx="4689475" cy="2914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Important at the Learner Level</a:t>
            </a:r>
          </a:p>
        </p:txBody>
      </p:sp>
      <p:sp>
        <p:nvSpPr>
          <p:cNvPr id="34819" name="Rectangle 3"/>
          <p:cNvSpPr>
            <a:spLocks noGrp="1" noChangeArrowheads="1"/>
          </p:cNvSpPr>
          <p:nvPr>
            <p:ph idx="1"/>
          </p:nvPr>
        </p:nvSpPr>
        <p:spPr>
          <a:xfrm>
            <a:off x="457200" y="1600200"/>
            <a:ext cx="8305800" cy="4525963"/>
          </a:xfrm>
        </p:spPr>
        <p:txBody>
          <a:bodyPr/>
          <a:lstStyle/>
          <a:p>
            <a:pPr eaLnBrk="1" hangingPunct="1"/>
            <a:r>
              <a:rPr lang="en-US" smtClean="0"/>
              <a:t>Do I understand what I’m being taught?</a:t>
            </a:r>
          </a:p>
          <a:p>
            <a:pPr eaLnBrk="1" hangingPunct="1"/>
            <a:r>
              <a:rPr lang="en-US" smtClean="0"/>
              <a:t>Am I engaged in learning this?</a:t>
            </a:r>
          </a:p>
          <a:p>
            <a:pPr eaLnBrk="1" hangingPunct="1"/>
            <a:r>
              <a:rPr lang="en-US" smtClean="0"/>
              <a:t>Am I confident?</a:t>
            </a:r>
          </a:p>
          <a:p>
            <a:pPr eaLnBrk="1" hangingPunct="1"/>
            <a:r>
              <a:rPr lang="en-US" smtClean="0"/>
              <a:t>Will I have a chance to</a:t>
            </a:r>
            <a:br>
              <a:rPr lang="en-US" smtClean="0"/>
            </a:br>
            <a:r>
              <a:rPr lang="en-US" smtClean="0"/>
              <a:t>show my teacher that </a:t>
            </a:r>
            <a:br>
              <a:rPr lang="en-US" smtClean="0"/>
            </a:br>
            <a:r>
              <a:rPr lang="en-US" smtClean="0"/>
              <a:t>I know this or get </a:t>
            </a:r>
            <a:br>
              <a:rPr lang="en-US" smtClean="0"/>
            </a:br>
            <a:r>
              <a:rPr lang="en-US" smtClean="0"/>
              <a:t>individual feedback on </a:t>
            </a:r>
            <a:br>
              <a:rPr lang="en-US" smtClean="0"/>
            </a:br>
            <a:r>
              <a:rPr lang="en-US" smtClean="0"/>
              <a:t>            this?</a:t>
            </a:r>
          </a:p>
        </p:txBody>
      </p:sp>
      <p:pic>
        <p:nvPicPr>
          <p:cNvPr id="34820" name="Picture 4"/>
          <p:cNvPicPr>
            <a:picLocks noChangeAspect="1" noChangeArrowheads="1"/>
          </p:cNvPicPr>
          <p:nvPr/>
        </p:nvPicPr>
        <p:blipFill>
          <a:blip r:embed="rId3" cstate="print"/>
          <a:srcRect/>
          <a:stretch>
            <a:fillRect/>
          </a:stretch>
        </p:blipFill>
        <p:spPr bwMode="auto">
          <a:xfrm>
            <a:off x="5105400" y="2971800"/>
            <a:ext cx="3810000"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304800"/>
            <a:ext cx="8229600" cy="1509713"/>
          </a:xfrm>
        </p:spPr>
        <p:txBody>
          <a:bodyPr/>
          <a:lstStyle/>
          <a:p>
            <a:r>
              <a:rPr lang="en-US" sz="3200" smtClean="0"/>
              <a:t>Myth: The closer together the numerator and denominator of a fraction are, the bigger the fraction.</a:t>
            </a:r>
            <a:endParaRPr lang="en-CA" sz="3200" smtClean="0"/>
          </a:p>
        </p:txBody>
      </p:sp>
      <p:sp>
        <p:nvSpPr>
          <p:cNvPr id="4099" name="Content Placeholder 2"/>
          <p:cNvSpPr>
            <a:spLocks noGrp="1"/>
          </p:cNvSpPr>
          <p:nvPr>
            <p:ph idx="1"/>
          </p:nvPr>
        </p:nvSpPr>
        <p:spPr>
          <a:xfrm>
            <a:off x="457200" y="2057400"/>
            <a:ext cx="8229600" cy="5257800"/>
          </a:xfrm>
        </p:spPr>
        <p:txBody>
          <a:bodyPr/>
          <a:lstStyle/>
          <a:p>
            <a:r>
              <a:rPr lang="en-CA" sz="2800" dirty="0" smtClean="0"/>
              <a:t>It depends on if it is a proper or improper fraction. 92/90 (two away) &gt; 89/90 (one away)</a:t>
            </a:r>
          </a:p>
          <a:p>
            <a:r>
              <a:rPr lang="en-CA" sz="2800" dirty="0" smtClean="0"/>
              <a:t>Close numerators and denominators are close to 1, but improper fractions can be larger. </a:t>
            </a:r>
            <a:br>
              <a:rPr lang="en-CA" sz="2800" dirty="0" smtClean="0"/>
            </a:br>
            <a:r>
              <a:rPr lang="en-CA" sz="2800" dirty="0" smtClean="0"/>
              <a:t>		E.g., 500/3 &gt; 3/3</a:t>
            </a:r>
          </a:p>
        </p:txBody>
      </p:sp>
      <p:sp>
        <p:nvSpPr>
          <p:cNvPr id="5124" name="Slide Number Placeholder 3"/>
          <p:cNvSpPr>
            <a:spLocks noGrp="1"/>
          </p:cNvSpPr>
          <p:nvPr>
            <p:ph type="sldNum" sz="quarter" idx="10"/>
          </p:nvPr>
        </p:nvSpPr>
        <p:spPr/>
        <p:txBody>
          <a:bodyPr/>
          <a:lstStyle/>
          <a:p>
            <a:pPr>
              <a:defRPr/>
            </a:pPr>
            <a:fld id="{D3042DAE-6C41-46DA-98D8-47D929AA3E83}" type="slidenum">
              <a:rPr lang="en-US" smtClean="0"/>
              <a:pPr>
                <a:defRPr/>
              </a:pPr>
              <a:t>4</a:t>
            </a:fld>
            <a:endParaRPr lang="en-US" smtClean="0"/>
          </a:p>
        </p:txBody>
      </p:sp>
      <p:pic>
        <p:nvPicPr>
          <p:cNvPr id="5" name="Picture 4" descr="http://puplove.ca/wp-content/uploads/2011/03/busted.jpg"/>
          <p:cNvPicPr>
            <a:picLocks noChangeAspect="1" noChangeArrowheads="1"/>
          </p:cNvPicPr>
          <p:nvPr/>
        </p:nvPicPr>
        <p:blipFill>
          <a:blip r:embed="rId3" cstate="print"/>
          <a:srcRect/>
          <a:stretch>
            <a:fillRect/>
          </a:stretch>
        </p:blipFill>
        <p:spPr bwMode="auto">
          <a:xfrm>
            <a:off x="533400" y="2057400"/>
            <a:ext cx="8077200" cy="36576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Student Learning Measures</a:t>
            </a:r>
          </a:p>
        </p:txBody>
      </p:sp>
      <p:sp>
        <p:nvSpPr>
          <p:cNvPr id="26627" name="Rectangle 3"/>
          <p:cNvSpPr>
            <a:spLocks noGrp="1" noChangeArrowheads="1"/>
          </p:cNvSpPr>
          <p:nvPr>
            <p:ph idx="1"/>
          </p:nvPr>
        </p:nvSpPr>
        <p:spPr>
          <a:xfrm>
            <a:off x="457200" y="1219200"/>
            <a:ext cx="8229600" cy="5257800"/>
          </a:xfrm>
        </p:spPr>
        <p:txBody>
          <a:bodyPr/>
          <a:lstStyle/>
          <a:p>
            <a:pPr eaLnBrk="1" hangingPunct="1"/>
            <a:r>
              <a:rPr lang="en-US" dirty="0" smtClean="0"/>
              <a:t>Observations</a:t>
            </a:r>
          </a:p>
          <a:p>
            <a:pPr lvl="1" eaLnBrk="1" hangingPunct="1"/>
            <a:r>
              <a:rPr lang="en-US" dirty="0" smtClean="0"/>
              <a:t>Academic engagement, accommodations</a:t>
            </a:r>
          </a:p>
          <a:p>
            <a:pPr lvl="1" eaLnBrk="1" hangingPunct="1"/>
            <a:r>
              <a:rPr lang="en-US" dirty="0" smtClean="0"/>
              <a:t>Attendance</a:t>
            </a:r>
          </a:p>
          <a:p>
            <a:pPr lvl="1" eaLnBrk="1" hangingPunct="1"/>
            <a:r>
              <a:rPr lang="en-US" dirty="0" smtClean="0"/>
              <a:t>Engagement; classroom dynamics</a:t>
            </a:r>
          </a:p>
          <a:p>
            <a:pPr eaLnBrk="1" hangingPunct="1"/>
            <a:r>
              <a:rPr lang="en-US" dirty="0" smtClean="0"/>
              <a:t>Conversations</a:t>
            </a:r>
          </a:p>
          <a:p>
            <a:pPr lvl="1" eaLnBrk="1" hangingPunct="1"/>
            <a:r>
              <a:rPr lang="en-US" dirty="0" smtClean="0"/>
              <a:t>Class and student profiles </a:t>
            </a:r>
          </a:p>
          <a:p>
            <a:pPr eaLnBrk="1" hangingPunct="1"/>
            <a:r>
              <a:rPr lang="en-US" dirty="0" smtClean="0"/>
              <a:t>Products	</a:t>
            </a:r>
          </a:p>
          <a:p>
            <a:pPr lvl="3" eaLnBrk="1" hangingPunct="1"/>
            <a:r>
              <a:rPr lang="en-US" sz="2800" dirty="0" smtClean="0"/>
              <a:t>EQAO reports</a:t>
            </a:r>
          </a:p>
          <a:p>
            <a:pPr lvl="3" eaLnBrk="1" hangingPunct="1"/>
            <a:r>
              <a:rPr lang="en-US" sz="2800" dirty="0" smtClean="0"/>
              <a:t>Report cards</a:t>
            </a:r>
          </a:p>
          <a:p>
            <a:pPr eaLnBrk="1" hangingPunct="1"/>
            <a:endParaRPr lang="en-US" dirty="0" smtClean="0"/>
          </a:p>
          <a:p>
            <a:pPr eaLnBrk="1" hangingPunct="1"/>
            <a:endParaRPr lang="en-US" dirty="0" smtClean="0"/>
          </a:p>
          <a:p>
            <a:pPr eaLnBrk="1" hangingPunct="1"/>
            <a:endParaRPr lang="en-US" dirty="0" smtClean="0"/>
          </a:p>
        </p:txBody>
      </p:sp>
      <p:sp>
        <p:nvSpPr>
          <p:cNvPr id="4" name="Oval 3"/>
          <p:cNvSpPr>
            <a:spLocks noChangeArrowheads="1"/>
          </p:cNvSpPr>
          <p:nvPr/>
        </p:nvSpPr>
        <p:spPr bwMode="auto">
          <a:xfrm>
            <a:off x="1143000" y="2743200"/>
            <a:ext cx="2209800" cy="685800"/>
          </a:xfrm>
          <a:prstGeom prst="ellipse">
            <a:avLst/>
          </a:prstGeom>
          <a:noFill/>
          <a:ln w="38100" algn="ctr">
            <a:solidFill>
              <a:srgbClr val="FF3300"/>
            </a:solidFill>
            <a:round/>
            <a:headEnd/>
            <a:tailEnd/>
          </a:ln>
        </p:spPr>
        <p:txBody>
          <a:bodyPr/>
          <a:lstStyle/>
          <a:p>
            <a:endParaRPr lang="en-CA" sz="2400">
              <a:solidFill>
                <a:srgbClr val="000000"/>
              </a:solidFill>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62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62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62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62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62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62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6627">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62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Monitoring Engagement </a:t>
            </a:r>
          </a:p>
        </p:txBody>
      </p:sp>
      <p:sp>
        <p:nvSpPr>
          <p:cNvPr id="36867" name="Rectangle 3"/>
          <p:cNvSpPr>
            <a:spLocks noGrp="1" noChangeArrowheads="1"/>
          </p:cNvSpPr>
          <p:nvPr>
            <p:ph idx="1"/>
          </p:nvPr>
        </p:nvSpPr>
        <p:spPr/>
        <p:txBody>
          <a:bodyPr/>
          <a:lstStyle/>
          <a:p>
            <a:pPr eaLnBrk="1" hangingPunct="1"/>
            <a:r>
              <a:rPr lang="en-US" dirty="0" smtClean="0"/>
              <a:t>“If students aren’t engaged, they’re not learning, plain and simple, so knowing whether or not students are engaged, of course, is mighty important.” </a:t>
            </a:r>
            <a:r>
              <a:rPr lang="en-US" sz="2400" dirty="0" smtClean="0"/>
              <a:t>Jim Knight</a:t>
            </a:r>
          </a:p>
          <a:p>
            <a:pPr eaLnBrk="1" hangingPunct="1"/>
            <a:endParaRPr lang="en-US"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r>
              <a:rPr lang="en-CA" smtClean="0"/>
              <a:t>Engagement Form – Jim Knight</a:t>
            </a:r>
          </a:p>
        </p:txBody>
      </p:sp>
      <p:sp>
        <p:nvSpPr>
          <p:cNvPr id="2052" name="Content Placeholder 2"/>
          <p:cNvSpPr>
            <a:spLocks noGrp="1"/>
          </p:cNvSpPr>
          <p:nvPr>
            <p:ph idx="1"/>
          </p:nvPr>
        </p:nvSpPr>
        <p:spPr/>
        <p:txBody>
          <a:bodyPr/>
          <a:lstStyle/>
          <a:p>
            <a:endParaRPr lang="en-CA" smtClean="0"/>
          </a:p>
          <a:p>
            <a:endParaRPr lang="en-CA" smtClean="0"/>
          </a:p>
        </p:txBody>
      </p:sp>
      <p:sp>
        <p:nvSpPr>
          <p:cNvPr id="4" name="Slide Number Placeholder 3"/>
          <p:cNvSpPr>
            <a:spLocks noGrp="1"/>
          </p:cNvSpPr>
          <p:nvPr>
            <p:ph type="sldNum" sz="quarter" idx="10"/>
          </p:nvPr>
        </p:nvSpPr>
        <p:spPr/>
        <p:txBody>
          <a:bodyPr/>
          <a:lstStyle/>
          <a:p>
            <a:pPr>
              <a:defRPr/>
            </a:pPr>
            <a:fld id="{F9BB1446-A3FE-4911-9B70-72E8821F56FC}" type="slidenum">
              <a:rPr lang="en-US" smtClean="0"/>
              <a:pPr>
                <a:defRPr/>
              </a:pPr>
              <a:t>42</a:t>
            </a:fld>
            <a:endParaRPr lang="en-US"/>
          </a:p>
        </p:txBody>
      </p:sp>
      <p:graphicFrame>
        <p:nvGraphicFramePr>
          <p:cNvPr id="2050" name="Object 2"/>
          <p:cNvGraphicFramePr>
            <a:graphicFrameLocks noChangeAspect="1"/>
          </p:cNvGraphicFramePr>
          <p:nvPr/>
        </p:nvGraphicFramePr>
        <p:xfrm>
          <a:off x="-63500" y="1447800"/>
          <a:ext cx="9207500" cy="4495800"/>
        </p:xfrm>
        <a:graphic>
          <a:graphicData uri="http://schemas.openxmlformats.org/presentationml/2006/ole">
            <mc:AlternateContent xmlns:mc="http://schemas.openxmlformats.org/markup-compatibility/2006">
              <mc:Choice xmlns:v="urn:schemas-microsoft-com:vml" Requires="v">
                <p:oleObj spid="_x0000_s2057" name="Document" r:id="rId3" imgW="5940449" imgH="2899963" progId="Word.Document.12">
                  <p:embed/>
                </p:oleObj>
              </mc:Choice>
              <mc:Fallback>
                <p:oleObj name="Document" r:id="rId3" imgW="5940449" imgH="2899963" progId="Word.Document.12">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0" y="1447800"/>
                        <a:ext cx="92075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228600" y="274638"/>
            <a:ext cx="8686800" cy="1143000"/>
          </a:xfrm>
        </p:spPr>
        <p:txBody>
          <a:bodyPr/>
          <a:lstStyle/>
          <a:p>
            <a:pPr eaLnBrk="1" hangingPunct="1"/>
            <a:r>
              <a:rPr lang="en-US" smtClean="0"/>
              <a:t>Important at the Classroom Level </a:t>
            </a:r>
          </a:p>
        </p:txBody>
      </p:sp>
      <p:sp>
        <p:nvSpPr>
          <p:cNvPr id="37891" name="Rectangle 3"/>
          <p:cNvSpPr>
            <a:spLocks noGrp="1" noChangeArrowheads="1"/>
          </p:cNvSpPr>
          <p:nvPr>
            <p:ph idx="1"/>
          </p:nvPr>
        </p:nvSpPr>
        <p:spPr/>
        <p:txBody>
          <a:bodyPr/>
          <a:lstStyle/>
          <a:p>
            <a:pPr eaLnBrk="1" hangingPunct="1"/>
            <a:r>
              <a:rPr lang="en-US" smtClean="0"/>
              <a:t>How are the instructional shifts I am trying impacting my students’ learning? </a:t>
            </a:r>
          </a:p>
        </p:txBody>
      </p:sp>
      <p:pic>
        <p:nvPicPr>
          <p:cNvPr id="37892" name="Picture 5"/>
          <p:cNvPicPr>
            <a:picLocks noChangeAspect="1" noChangeArrowheads="1"/>
          </p:cNvPicPr>
          <p:nvPr/>
        </p:nvPicPr>
        <p:blipFill>
          <a:blip r:embed="rId3" cstate="print"/>
          <a:srcRect/>
          <a:stretch>
            <a:fillRect/>
          </a:stretch>
        </p:blipFill>
        <p:spPr bwMode="auto">
          <a:xfrm>
            <a:off x="3343275" y="2690813"/>
            <a:ext cx="5343525" cy="320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Measures of Teacher Practice</a:t>
            </a:r>
          </a:p>
        </p:txBody>
      </p:sp>
      <p:sp>
        <p:nvSpPr>
          <p:cNvPr id="29699" name="Rectangle 3"/>
          <p:cNvSpPr>
            <a:spLocks noGrp="1" noChangeArrowheads="1"/>
          </p:cNvSpPr>
          <p:nvPr>
            <p:ph idx="1"/>
          </p:nvPr>
        </p:nvSpPr>
        <p:spPr>
          <a:xfrm>
            <a:off x="457200" y="1295400"/>
            <a:ext cx="8229600" cy="5257800"/>
          </a:xfrm>
        </p:spPr>
        <p:txBody>
          <a:bodyPr/>
          <a:lstStyle/>
          <a:p>
            <a:pPr eaLnBrk="1" hangingPunct="1">
              <a:lnSpc>
                <a:spcPct val="90000"/>
              </a:lnSpc>
            </a:pPr>
            <a:r>
              <a:rPr lang="en-US" dirty="0" smtClean="0"/>
              <a:t>Observations </a:t>
            </a:r>
          </a:p>
          <a:p>
            <a:pPr lvl="1" eaLnBrk="1" hangingPunct="1">
              <a:lnSpc>
                <a:spcPct val="90000"/>
              </a:lnSpc>
            </a:pPr>
            <a:r>
              <a:rPr lang="en-US" dirty="0" smtClean="0"/>
              <a:t>Classroom visits</a:t>
            </a:r>
          </a:p>
          <a:p>
            <a:pPr eaLnBrk="1" hangingPunct="1">
              <a:lnSpc>
                <a:spcPct val="90000"/>
              </a:lnSpc>
            </a:pPr>
            <a:r>
              <a:rPr lang="en-US" dirty="0" smtClean="0"/>
              <a:t>Conversations </a:t>
            </a:r>
          </a:p>
          <a:p>
            <a:pPr lvl="1" eaLnBrk="1" hangingPunct="1">
              <a:lnSpc>
                <a:spcPct val="90000"/>
              </a:lnSpc>
            </a:pPr>
            <a:r>
              <a:rPr lang="en-US" dirty="0" smtClean="0"/>
              <a:t>interviews with students </a:t>
            </a:r>
          </a:p>
          <a:p>
            <a:pPr lvl="1" eaLnBrk="1" hangingPunct="1">
              <a:lnSpc>
                <a:spcPct val="90000"/>
              </a:lnSpc>
            </a:pPr>
            <a:r>
              <a:rPr lang="en-US" dirty="0" smtClean="0"/>
              <a:t>listening to teacher co-planning</a:t>
            </a:r>
          </a:p>
          <a:p>
            <a:pPr eaLnBrk="1" hangingPunct="1">
              <a:lnSpc>
                <a:spcPct val="90000"/>
              </a:lnSpc>
            </a:pPr>
            <a:r>
              <a:rPr lang="en-US" dirty="0" smtClean="0"/>
              <a:t>Products</a:t>
            </a:r>
          </a:p>
          <a:p>
            <a:pPr lvl="1" eaLnBrk="1" hangingPunct="1">
              <a:lnSpc>
                <a:spcPct val="90000"/>
              </a:lnSpc>
            </a:pPr>
            <a:r>
              <a:rPr lang="en-US" dirty="0" smtClean="0"/>
              <a:t>Lesson plans</a:t>
            </a:r>
          </a:p>
          <a:p>
            <a:pPr lvl="1" eaLnBrk="1" hangingPunct="1">
              <a:lnSpc>
                <a:spcPct val="90000"/>
              </a:lnSpc>
            </a:pPr>
            <a:r>
              <a:rPr lang="en-US" dirty="0" smtClean="0"/>
              <a:t>Evidence/data about teacher efficacy, and student engagement and achievement</a:t>
            </a:r>
          </a:p>
        </p:txBody>
      </p:sp>
      <p:sp>
        <p:nvSpPr>
          <p:cNvPr id="4" name="Oval 3"/>
          <p:cNvSpPr>
            <a:spLocks noChangeArrowheads="1"/>
          </p:cNvSpPr>
          <p:nvPr/>
        </p:nvSpPr>
        <p:spPr bwMode="auto">
          <a:xfrm>
            <a:off x="1066800" y="1752600"/>
            <a:ext cx="2971800" cy="609600"/>
          </a:xfrm>
          <a:prstGeom prst="ellipse">
            <a:avLst/>
          </a:prstGeom>
          <a:noFill/>
          <a:ln w="28575" algn="ctr">
            <a:solidFill>
              <a:srgbClr val="FF0000"/>
            </a:solidFill>
            <a:round/>
            <a:headEnd/>
            <a:tailEnd/>
          </a:ln>
        </p:spPr>
        <p:txBody>
          <a:bodyPr/>
          <a:lstStyle/>
          <a:p>
            <a:endParaRPr lang="en-CA" sz="2400">
              <a:solidFill>
                <a:srgbClr val="000000"/>
              </a:solidFill>
              <a:sym typeface="Arial" charset="0"/>
            </a:endParaRPr>
          </a:p>
        </p:txBody>
      </p:sp>
      <p:sp>
        <p:nvSpPr>
          <p:cNvPr id="7" name="TextBox 6"/>
          <p:cNvSpPr txBox="1">
            <a:spLocks noChangeArrowheads="1"/>
          </p:cNvSpPr>
          <p:nvPr/>
        </p:nvSpPr>
        <p:spPr bwMode="auto">
          <a:xfrm>
            <a:off x="4114800" y="1752600"/>
            <a:ext cx="4830763" cy="584200"/>
          </a:xfrm>
          <a:prstGeom prst="rect">
            <a:avLst/>
          </a:prstGeom>
          <a:noFill/>
          <a:ln w="9525">
            <a:noFill/>
            <a:miter lim="800000"/>
            <a:headEnd/>
            <a:tailEnd/>
          </a:ln>
        </p:spPr>
        <p:txBody>
          <a:bodyPr wrap="none">
            <a:spAutoFit/>
          </a:bodyPr>
          <a:lstStyle/>
          <a:p>
            <a:r>
              <a:rPr lang="en-CA" sz="3200">
                <a:solidFill>
                  <a:srgbClr val="FF0000"/>
                </a:solidFill>
              </a:rPr>
              <a:t>Types of questions posed</a:t>
            </a:r>
          </a:p>
        </p:txBody>
      </p:sp>
      <p:sp>
        <p:nvSpPr>
          <p:cNvPr id="6" name="Oval 5"/>
          <p:cNvSpPr>
            <a:spLocks noChangeArrowheads="1"/>
          </p:cNvSpPr>
          <p:nvPr/>
        </p:nvSpPr>
        <p:spPr bwMode="auto">
          <a:xfrm>
            <a:off x="4419600" y="4648200"/>
            <a:ext cx="2819400" cy="609600"/>
          </a:xfrm>
          <a:prstGeom prst="ellipse">
            <a:avLst/>
          </a:prstGeom>
          <a:noFill/>
          <a:ln w="28575" algn="ctr">
            <a:solidFill>
              <a:srgbClr val="FF0000"/>
            </a:solidFill>
            <a:round/>
            <a:headEnd/>
            <a:tailEnd/>
          </a:ln>
        </p:spPr>
        <p:txBody>
          <a:bodyPr/>
          <a:lstStyle/>
          <a:p>
            <a:endParaRPr lang="en-CA" sz="2400">
              <a:solidFill>
                <a:srgbClr val="000000"/>
              </a:solidFill>
              <a:sym typeface="Arial" charset="0"/>
            </a:endParaRPr>
          </a:p>
        </p:txBody>
      </p:sp>
      <p:sp>
        <p:nvSpPr>
          <p:cNvPr id="8" name="TextBox 7"/>
          <p:cNvSpPr txBox="1"/>
          <p:nvPr/>
        </p:nvSpPr>
        <p:spPr>
          <a:xfrm>
            <a:off x="1752600" y="5405735"/>
            <a:ext cx="7374135" cy="461665"/>
          </a:xfrm>
          <a:prstGeom prst="rect">
            <a:avLst/>
          </a:prstGeom>
          <a:noFill/>
        </p:spPr>
        <p:txBody>
          <a:bodyPr wrap="none" rtlCol="0">
            <a:spAutoFit/>
          </a:bodyPr>
          <a:lstStyle/>
          <a:p>
            <a:r>
              <a:rPr lang="en-CA" sz="2400" dirty="0" smtClean="0">
                <a:solidFill>
                  <a:srgbClr val="FF0000"/>
                </a:solidFill>
              </a:rPr>
              <a:t>http://people.ehe.osu.edu/ahoy/research/instruments</a:t>
            </a:r>
            <a:endParaRPr lang="en-CA"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969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69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69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699">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699">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699">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6" grpId="0" animBg="1"/>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CA" smtClean="0"/>
              <a:t>Posing Questions to Evoke and Expose Thinking</a:t>
            </a:r>
          </a:p>
        </p:txBody>
      </p:sp>
      <p:sp>
        <p:nvSpPr>
          <p:cNvPr id="39939" name="Content Placeholder 2"/>
          <p:cNvSpPr>
            <a:spLocks noGrp="1"/>
          </p:cNvSpPr>
          <p:nvPr>
            <p:ph idx="1"/>
          </p:nvPr>
        </p:nvSpPr>
        <p:spPr>
          <a:xfrm>
            <a:off x="457200" y="1981200"/>
            <a:ext cx="8229600" cy="5257800"/>
          </a:xfrm>
        </p:spPr>
        <p:txBody>
          <a:bodyPr/>
          <a:lstStyle/>
          <a:p>
            <a:r>
              <a:rPr lang="en-CA" dirty="0" smtClean="0"/>
              <a:t>What type of listening do the teacher’s questions support</a:t>
            </a:r>
          </a:p>
          <a:p>
            <a:pPr lvl="1">
              <a:buFont typeface="Wingdings" pitchFamily="2" charset="2"/>
              <a:buChar char="q"/>
            </a:pPr>
            <a:r>
              <a:rPr lang="en-CA" dirty="0" smtClean="0"/>
              <a:t>   Evaluative listening?</a:t>
            </a:r>
          </a:p>
          <a:p>
            <a:pPr lvl="1">
              <a:buFont typeface="Wingdings" pitchFamily="2" charset="2"/>
              <a:buChar char="q"/>
            </a:pPr>
            <a:r>
              <a:rPr lang="en-CA" dirty="0" smtClean="0"/>
              <a:t>   Interpretive listening?</a:t>
            </a:r>
          </a:p>
        </p:txBody>
      </p:sp>
      <p:sp>
        <p:nvSpPr>
          <p:cNvPr id="4" name="Slide Number Placeholder 3"/>
          <p:cNvSpPr>
            <a:spLocks noGrp="1"/>
          </p:cNvSpPr>
          <p:nvPr>
            <p:ph type="sldNum" sz="quarter" idx="10"/>
          </p:nvPr>
        </p:nvSpPr>
        <p:spPr/>
        <p:txBody>
          <a:bodyPr/>
          <a:lstStyle/>
          <a:p>
            <a:pPr>
              <a:defRPr/>
            </a:pPr>
            <a:fld id="{08B9AEFC-8F2B-410F-8B29-6C5CFEA909B5}" type="slidenum">
              <a:rPr lang="en-US" smtClean="0"/>
              <a:pPr>
                <a:defRPr/>
              </a:pPr>
              <a:t>45</a:t>
            </a:fld>
            <a:endParaRPr lang="en-US"/>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CA" smtClean="0"/>
              <a:t>At CAMPPP</a:t>
            </a:r>
          </a:p>
        </p:txBody>
      </p:sp>
      <p:pic>
        <p:nvPicPr>
          <p:cNvPr id="40963" name="Picture 2"/>
          <p:cNvPicPr>
            <a:picLocks noGrp="1" noChangeAspect="1" noChangeArrowheads="1"/>
          </p:cNvPicPr>
          <p:nvPr>
            <p:ph idx="1"/>
          </p:nvPr>
        </p:nvPicPr>
        <p:blipFill>
          <a:blip r:embed="rId3" cstate="print"/>
          <a:srcRect/>
          <a:stretch>
            <a:fillRect/>
          </a:stretch>
        </p:blipFill>
        <p:spPr>
          <a:xfrm>
            <a:off x="914400" y="1828800"/>
            <a:ext cx="6842125" cy="3116263"/>
          </a:xfrm>
          <a:noFill/>
        </p:spPr>
      </p:pic>
      <p:sp>
        <p:nvSpPr>
          <p:cNvPr id="5" name="TextBox 4"/>
          <p:cNvSpPr txBox="1">
            <a:spLocks noChangeArrowheads="1"/>
          </p:cNvSpPr>
          <p:nvPr/>
        </p:nvSpPr>
        <p:spPr bwMode="auto">
          <a:xfrm>
            <a:off x="457200" y="3733800"/>
            <a:ext cx="1587500" cy="646113"/>
          </a:xfrm>
          <a:prstGeom prst="rect">
            <a:avLst/>
          </a:prstGeom>
          <a:noFill/>
          <a:ln w="9525">
            <a:noFill/>
            <a:miter lim="800000"/>
            <a:headEnd/>
            <a:tailEnd/>
          </a:ln>
        </p:spPr>
        <p:txBody>
          <a:bodyPr wrap="none">
            <a:spAutoFit/>
          </a:bodyPr>
          <a:lstStyle/>
          <a:p>
            <a:r>
              <a:rPr lang="en-CA">
                <a:solidFill>
                  <a:srgbClr val="FF0000"/>
                </a:solidFill>
              </a:rPr>
              <a:t>Learning Wall</a:t>
            </a:r>
            <a:br>
              <a:rPr lang="en-CA">
                <a:solidFill>
                  <a:srgbClr val="FF0000"/>
                </a:solidFill>
              </a:rPr>
            </a:br>
            <a:r>
              <a:rPr lang="en-CA">
                <a:solidFill>
                  <a:srgbClr val="FF0000"/>
                </a:solidFill>
              </a:rPr>
              <a:t> for Fractions</a:t>
            </a:r>
          </a:p>
        </p:txBody>
      </p:sp>
      <p:sp>
        <p:nvSpPr>
          <p:cNvPr id="6" name="TextBox 5"/>
          <p:cNvSpPr txBox="1">
            <a:spLocks noChangeArrowheads="1"/>
          </p:cNvSpPr>
          <p:nvPr/>
        </p:nvSpPr>
        <p:spPr bwMode="auto">
          <a:xfrm>
            <a:off x="4419600" y="4876800"/>
            <a:ext cx="1504950" cy="646113"/>
          </a:xfrm>
          <a:prstGeom prst="rect">
            <a:avLst/>
          </a:prstGeom>
          <a:noFill/>
          <a:ln w="9525">
            <a:noFill/>
            <a:miter lim="800000"/>
            <a:headEnd/>
            <a:tailEnd/>
          </a:ln>
        </p:spPr>
        <p:txBody>
          <a:bodyPr wrap="none">
            <a:spAutoFit/>
          </a:bodyPr>
          <a:lstStyle/>
          <a:p>
            <a:r>
              <a:rPr lang="en-CA">
                <a:solidFill>
                  <a:srgbClr val="FF0000"/>
                </a:solidFill>
              </a:rPr>
              <a:t>Assessment </a:t>
            </a:r>
            <a:br>
              <a:rPr lang="en-CA">
                <a:solidFill>
                  <a:srgbClr val="FF0000"/>
                </a:solidFill>
              </a:rPr>
            </a:br>
            <a:r>
              <a:rPr lang="en-CA">
                <a:solidFill>
                  <a:srgbClr val="FF0000"/>
                </a:solidFill>
              </a:rPr>
              <a:t>Portfolio</a:t>
            </a:r>
          </a:p>
        </p:txBody>
      </p:sp>
      <p:sp>
        <p:nvSpPr>
          <p:cNvPr id="7" name="TextBox 6"/>
          <p:cNvSpPr txBox="1">
            <a:spLocks noChangeArrowheads="1"/>
          </p:cNvSpPr>
          <p:nvPr/>
        </p:nvSpPr>
        <p:spPr bwMode="auto">
          <a:xfrm>
            <a:off x="533400" y="2819400"/>
            <a:ext cx="1489075" cy="646113"/>
          </a:xfrm>
          <a:prstGeom prst="rect">
            <a:avLst/>
          </a:prstGeom>
          <a:noFill/>
          <a:ln w="9525">
            <a:noFill/>
            <a:miter lim="800000"/>
            <a:headEnd/>
            <a:tailEnd/>
          </a:ln>
        </p:spPr>
        <p:txBody>
          <a:bodyPr wrap="none">
            <a:spAutoFit/>
          </a:bodyPr>
          <a:lstStyle/>
          <a:p>
            <a:r>
              <a:rPr lang="en-CA">
                <a:solidFill>
                  <a:srgbClr val="FF0000"/>
                </a:solidFill>
              </a:rPr>
              <a:t>K-12 View of</a:t>
            </a:r>
            <a:br>
              <a:rPr lang="en-CA">
                <a:solidFill>
                  <a:srgbClr val="FF0000"/>
                </a:solidFill>
              </a:rPr>
            </a:br>
            <a:r>
              <a:rPr lang="en-CA">
                <a:solidFill>
                  <a:srgbClr val="FF0000"/>
                </a:solidFill>
              </a:rPr>
              <a:t> Fractions</a:t>
            </a:r>
          </a:p>
        </p:txBody>
      </p:sp>
      <p:sp>
        <p:nvSpPr>
          <p:cNvPr id="8" name="TextBox 7"/>
          <p:cNvSpPr txBox="1">
            <a:spLocks noChangeArrowheads="1"/>
          </p:cNvSpPr>
          <p:nvPr/>
        </p:nvSpPr>
        <p:spPr bwMode="auto">
          <a:xfrm>
            <a:off x="4038600" y="1447800"/>
            <a:ext cx="1954213" cy="369888"/>
          </a:xfrm>
          <a:prstGeom prst="rect">
            <a:avLst/>
          </a:prstGeom>
          <a:noFill/>
          <a:ln w="9525">
            <a:noFill/>
            <a:miter lim="800000"/>
            <a:headEnd/>
            <a:tailEnd/>
          </a:ln>
        </p:spPr>
        <p:txBody>
          <a:bodyPr wrap="none">
            <a:spAutoFit/>
          </a:bodyPr>
          <a:lstStyle/>
          <a:p>
            <a:r>
              <a:rPr lang="en-CA">
                <a:solidFill>
                  <a:srgbClr val="FF0000"/>
                </a:solidFill>
              </a:rPr>
              <a:t>Accommodations</a:t>
            </a:r>
          </a:p>
        </p:txBody>
      </p:sp>
      <p:sp>
        <p:nvSpPr>
          <p:cNvPr id="9" name="TextBox 8"/>
          <p:cNvSpPr txBox="1">
            <a:spLocks noChangeArrowheads="1"/>
          </p:cNvSpPr>
          <p:nvPr/>
        </p:nvSpPr>
        <p:spPr bwMode="auto">
          <a:xfrm>
            <a:off x="6781800" y="3200400"/>
            <a:ext cx="1296988" cy="646113"/>
          </a:xfrm>
          <a:prstGeom prst="rect">
            <a:avLst/>
          </a:prstGeom>
          <a:noFill/>
          <a:ln w="9525">
            <a:noFill/>
            <a:miter lim="800000"/>
            <a:headEnd/>
            <a:tailEnd/>
          </a:ln>
        </p:spPr>
        <p:txBody>
          <a:bodyPr wrap="none">
            <a:spAutoFit/>
          </a:bodyPr>
          <a:lstStyle/>
          <a:p>
            <a:r>
              <a:rPr lang="en-CA">
                <a:solidFill>
                  <a:srgbClr val="FF0000"/>
                </a:solidFill>
              </a:rPr>
              <a:t>5 MATCH</a:t>
            </a:r>
            <a:br>
              <a:rPr lang="en-CA">
                <a:solidFill>
                  <a:srgbClr val="FF0000"/>
                </a:solidFill>
              </a:rPr>
            </a:br>
            <a:r>
              <a:rPr lang="en-CA">
                <a:solidFill>
                  <a:srgbClr val="FF0000"/>
                </a:solidFill>
              </a:rPr>
              <a:t> Templates</a:t>
            </a:r>
          </a:p>
        </p:txBody>
      </p:sp>
      <p:sp>
        <p:nvSpPr>
          <p:cNvPr id="10" name="TextBox 9"/>
          <p:cNvSpPr txBox="1">
            <a:spLocks noChangeArrowheads="1"/>
          </p:cNvSpPr>
          <p:nvPr/>
        </p:nvSpPr>
        <p:spPr bwMode="auto">
          <a:xfrm>
            <a:off x="2887663" y="4876800"/>
            <a:ext cx="1684337" cy="923925"/>
          </a:xfrm>
          <a:prstGeom prst="rect">
            <a:avLst/>
          </a:prstGeom>
          <a:noFill/>
          <a:ln w="9525">
            <a:noFill/>
            <a:miter lim="800000"/>
            <a:headEnd/>
            <a:tailEnd/>
          </a:ln>
        </p:spPr>
        <p:txBody>
          <a:bodyPr wrap="none">
            <a:spAutoFit/>
          </a:bodyPr>
          <a:lstStyle/>
          <a:p>
            <a:r>
              <a:rPr lang="en-CA">
                <a:solidFill>
                  <a:srgbClr val="FF0000"/>
                </a:solidFill>
              </a:rPr>
              <a:t>Why Students </a:t>
            </a:r>
            <a:br>
              <a:rPr lang="en-CA">
                <a:solidFill>
                  <a:srgbClr val="FF0000"/>
                </a:solidFill>
              </a:rPr>
            </a:br>
            <a:r>
              <a:rPr lang="en-CA">
                <a:solidFill>
                  <a:srgbClr val="FF0000"/>
                </a:solidFill>
              </a:rPr>
              <a:t>Struggle </a:t>
            </a:r>
            <a:br>
              <a:rPr lang="en-CA">
                <a:solidFill>
                  <a:srgbClr val="FF0000"/>
                </a:solidFill>
              </a:rPr>
            </a:br>
            <a:r>
              <a:rPr lang="en-CA">
                <a:solidFill>
                  <a:srgbClr val="FF0000"/>
                </a:solidFill>
              </a:rPr>
              <a:t>with Fractions</a:t>
            </a:r>
          </a:p>
        </p:txBody>
      </p:sp>
      <p:sp>
        <p:nvSpPr>
          <p:cNvPr id="11" name="TextBox 10"/>
          <p:cNvSpPr txBox="1">
            <a:spLocks noChangeArrowheads="1"/>
          </p:cNvSpPr>
          <p:nvPr/>
        </p:nvSpPr>
        <p:spPr bwMode="auto">
          <a:xfrm>
            <a:off x="457200" y="4724400"/>
            <a:ext cx="2352675" cy="369888"/>
          </a:xfrm>
          <a:prstGeom prst="rect">
            <a:avLst/>
          </a:prstGeom>
          <a:noFill/>
          <a:ln w="9525">
            <a:noFill/>
            <a:miter lim="800000"/>
            <a:headEnd/>
            <a:tailEnd/>
          </a:ln>
        </p:spPr>
        <p:txBody>
          <a:bodyPr wrap="none">
            <a:spAutoFit/>
          </a:bodyPr>
          <a:lstStyle/>
          <a:p>
            <a:r>
              <a:rPr lang="en-CA">
                <a:solidFill>
                  <a:srgbClr val="FF0000"/>
                </a:solidFill>
              </a:rPr>
              <a:t>Triad Matching Tasks</a:t>
            </a:r>
          </a:p>
        </p:txBody>
      </p:sp>
      <p:sp>
        <p:nvSpPr>
          <p:cNvPr id="12" name="TextBox 11"/>
          <p:cNvSpPr txBox="1">
            <a:spLocks noChangeArrowheads="1"/>
          </p:cNvSpPr>
          <p:nvPr/>
        </p:nvSpPr>
        <p:spPr bwMode="auto">
          <a:xfrm>
            <a:off x="6477000" y="4191000"/>
            <a:ext cx="1211263" cy="646113"/>
          </a:xfrm>
          <a:prstGeom prst="rect">
            <a:avLst/>
          </a:prstGeom>
          <a:noFill/>
          <a:ln w="9525">
            <a:noFill/>
            <a:miter lim="800000"/>
            <a:headEnd/>
            <a:tailEnd/>
          </a:ln>
        </p:spPr>
        <p:txBody>
          <a:bodyPr wrap="none">
            <a:spAutoFit/>
          </a:bodyPr>
          <a:lstStyle/>
          <a:p>
            <a:r>
              <a:rPr lang="en-CA">
                <a:solidFill>
                  <a:srgbClr val="FF0000"/>
                </a:solidFill>
              </a:rPr>
              <a:t>Thursday </a:t>
            </a:r>
            <a:br>
              <a:rPr lang="en-CA">
                <a:solidFill>
                  <a:srgbClr val="FF0000"/>
                </a:solidFill>
              </a:rPr>
            </a:br>
            <a:r>
              <a:rPr lang="en-CA">
                <a:solidFill>
                  <a:srgbClr val="FF0000"/>
                </a:solidFill>
              </a:rPr>
              <a:t>Carousel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grpId="0" nodeType="clickEffect">
                                  <p:stCondLst>
                                    <p:cond delay="0"/>
                                  </p:stCondLst>
                                  <p:childTnLst>
                                    <p:animMotion origin="layout" path="M -0.05833 0.00648 C -0.12101 -0.00139 -0.18368 -0.00902 -0.21111 -0.05133 C -0.23854 -0.09364 -0.19601 -0.2148 -0.2224 -0.2474 C -0.24879 -0.28 -0.32622 -0.25087 -0.36962 -0.2474 C -0.41302 -0.24393 -0.46302 -0.23237 -0.48281 -0.22728 " pathEditMode="relative" rAng="0" ptsTypes="aaaaA">
                                      <p:cBhvr>
                                        <p:cTn id="34" dur="3000" fill="hold"/>
                                        <p:tgtEl>
                                          <p:spTgt spid="12"/>
                                        </p:tgtEl>
                                        <p:attrNameLst>
                                          <p:attrName>ppt_x</p:attrName>
                                          <p:attrName>ppt_y</p:attrName>
                                        </p:attrNameLst>
                                      </p:cBhvr>
                                      <p:rCtr x="-21200" y="-14300"/>
                                    </p:animMotion>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2"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z="4000" smtClean="0"/>
              <a:t>Your Actions</a:t>
            </a:r>
          </a:p>
        </p:txBody>
      </p:sp>
      <p:sp>
        <p:nvSpPr>
          <p:cNvPr id="41987" name="Rectangle 3"/>
          <p:cNvSpPr>
            <a:spLocks noGrp="1" noChangeArrowheads="1"/>
          </p:cNvSpPr>
          <p:nvPr>
            <p:ph idx="1"/>
          </p:nvPr>
        </p:nvSpPr>
        <p:spPr/>
        <p:txBody>
          <a:bodyPr/>
          <a:lstStyle/>
          <a:p>
            <a:pPr eaLnBrk="1" hangingPunct="1">
              <a:buFontTx/>
              <a:buNone/>
            </a:pPr>
            <a:r>
              <a:rPr lang="en-US" smtClean="0"/>
              <a:t>Now</a:t>
            </a:r>
          </a:p>
          <a:p>
            <a:pPr eaLnBrk="1" hangingPunct="1"/>
            <a:r>
              <a:rPr lang="en-US" smtClean="0"/>
              <a:t>What action will you take?</a:t>
            </a:r>
          </a:p>
          <a:p>
            <a:pPr eaLnBrk="1" hangingPunct="1"/>
            <a:r>
              <a:rPr lang="en-US" smtClean="0"/>
              <a:t>What do you expect?</a:t>
            </a:r>
          </a:p>
          <a:p>
            <a:pPr eaLnBrk="1" hangingPunct="1">
              <a:buFontTx/>
              <a:buNone/>
            </a:pPr>
            <a:endParaRPr lang="en-US" sz="1200" smtClean="0"/>
          </a:p>
          <a:p>
            <a:pPr eaLnBrk="1" hangingPunct="1">
              <a:buFontTx/>
              <a:buNone/>
            </a:pPr>
            <a:r>
              <a:rPr lang="en-US" smtClean="0"/>
              <a:t>Later</a:t>
            </a:r>
          </a:p>
          <a:p>
            <a:pPr eaLnBrk="1" hangingPunct="1"/>
            <a:r>
              <a:rPr lang="en-US" smtClean="0"/>
              <a:t>What really happened?</a:t>
            </a:r>
          </a:p>
          <a:p>
            <a:pPr eaLnBrk="1" hangingPunct="1"/>
            <a:r>
              <a:rPr lang="en-US" smtClean="0"/>
              <a:t>What will you change?</a:t>
            </a:r>
          </a:p>
          <a:p>
            <a:pPr eaLnBrk="1" hangingPunct="1"/>
            <a:endParaRPr lang="en-US"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CA" smtClean="0"/>
              <a:t>Your 2012-13 School Year</a:t>
            </a:r>
          </a:p>
        </p:txBody>
      </p:sp>
      <p:sp>
        <p:nvSpPr>
          <p:cNvPr id="43011" name="Content Placeholder 2"/>
          <p:cNvSpPr>
            <a:spLocks noGrp="1"/>
          </p:cNvSpPr>
          <p:nvPr>
            <p:ph idx="1"/>
          </p:nvPr>
        </p:nvSpPr>
        <p:spPr/>
        <p:txBody>
          <a:bodyPr/>
          <a:lstStyle/>
          <a:p>
            <a:endParaRPr lang="en-CA" smtClean="0"/>
          </a:p>
        </p:txBody>
      </p:sp>
      <p:pic>
        <p:nvPicPr>
          <p:cNvPr id="43012" name="Picture 2"/>
          <p:cNvPicPr>
            <a:picLocks noChangeAspect="1" noChangeArrowheads="1"/>
          </p:cNvPicPr>
          <p:nvPr/>
        </p:nvPicPr>
        <p:blipFill>
          <a:blip r:embed="rId3" cstate="print"/>
          <a:srcRect/>
          <a:stretch>
            <a:fillRect/>
          </a:stretch>
        </p:blipFill>
        <p:spPr bwMode="auto">
          <a:xfrm>
            <a:off x="914400" y="1752600"/>
            <a:ext cx="6842125" cy="3116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Important at the Board Level</a:t>
            </a:r>
          </a:p>
        </p:txBody>
      </p:sp>
      <p:sp>
        <p:nvSpPr>
          <p:cNvPr id="44035" name="Rectangle 3"/>
          <p:cNvSpPr>
            <a:spLocks noGrp="1" noChangeArrowheads="1"/>
          </p:cNvSpPr>
          <p:nvPr>
            <p:ph idx="1"/>
          </p:nvPr>
        </p:nvSpPr>
        <p:spPr>
          <a:xfrm>
            <a:off x="457200" y="1447800"/>
            <a:ext cx="8153400" cy="4525963"/>
          </a:xfrm>
        </p:spPr>
        <p:txBody>
          <a:bodyPr/>
          <a:lstStyle/>
          <a:p>
            <a:pPr eaLnBrk="1" hangingPunct="1"/>
            <a:r>
              <a:rPr lang="en-US" sz="2800" smtClean="0"/>
              <a:t>Are we making progress towards </a:t>
            </a:r>
            <a:br>
              <a:rPr lang="en-US" sz="2800" smtClean="0"/>
            </a:br>
            <a:r>
              <a:rPr lang="en-US" sz="2800" smtClean="0"/>
              <a:t>our BIPSA? For example:</a:t>
            </a:r>
          </a:p>
          <a:p>
            <a:pPr lvl="1" eaLnBrk="1" hangingPunct="1"/>
            <a:r>
              <a:rPr lang="en-US" sz="2400" smtClean="0"/>
              <a:t>How are we closing gaps?</a:t>
            </a:r>
          </a:p>
          <a:p>
            <a:pPr lvl="1" eaLnBrk="1" hangingPunct="1"/>
            <a:r>
              <a:rPr lang="en-US" sz="2400" smtClean="0"/>
              <a:t>What are our areas of </a:t>
            </a:r>
            <a:br>
              <a:rPr lang="en-US" sz="2400" smtClean="0"/>
            </a:br>
            <a:r>
              <a:rPr lang="en-US" sz="2400" smtClean="0"/>
              <a:t>strengths and needs as </a:t>
            </a:r>
            <a:br>
              <a:rPr lang="en-US" sz="2400" smtClean="0"/>
            </a:br>
            <a:r>
              <a:rPr lang="en-US" sz="2400" smtClean="0"/>
              <a:t>evidenced by our</a:t>
            </a:r>
            <a:br>
              <a:rPr lang="en-US" sz="2400" smtClean="0"/>
            </a:br>
            <a:r>
              <a:rPr lang="en-US" sz="2400" smtClean="0"/>
              <a:t> school visits?</a:t>
            </a:r>
          </a:p>
          <a:p>
            <a:pPr lvl="1" eaLnBrk="1" hangingPunct="1"/>
            <a:r>
              <a:rPr lang="en-US" sz="2400" smtClean="0"/>
              <a:t>Are our professional learning / coaching activities helping teachers continue to shift their practices to improve student achievement?</a:t>
            </a:r>
          </a:p>
          <a:p>
            <a:pPr lvl="1" eaLnBrk="1" hangingPunct="1"/>
            <a:endParaRPr lang="en-US" sz="2400" smtClean="0"/>
          </a:p>
        </p:txBody>
      </p:sp>
      <p:pic>
        <p:nvPicPr>
          <p:cNvPr id="44036" name="Picture 5"/>
          <p:cNvPicPr>
            <a:picLocks noChangeAspect="1" noChangeArrowheads="1"/>
          </p:cNvPicPr>
          <p:nvPr/>
        </p:nvPicPr>
        <p:blipFill>
          <a:blip r:embed="rId3" cstate="print"/>
          <a:srcRect/>
          <a:stretch>
            <a:fillRect/>
          </a:stretch>
        </p:blipFill>
        <p:spPr bwMode="auto">
          <a:xfrm>
            <a:off x="4876800" y="2184400"/>
            <a:ext cx="3886200" cy="1854200"/>
          </a:xfrm>
          <a:prstGeom prst="rect">
            <a:avLst/>
          </a:prstGeom>
          <a:noFill/>
          <a:ln w="9525">
            <a:noFill/>
            <a:miter lim="800000"/>
            <a:headEnd/>
            <a:tailEnd/>
          </a:ln>
        </p:spPr>
      </p:pic>
      <p:sp>
        <p:nvSpPr>
          <p:cNvPr id="2" name="Right Arrow 1"/>
          <p:cNvSpPr/>
          <p:nvPr/>
        </p:nvSpPr>
        <p:spPr bwMode="auto">
          <a:xfrm>
            <a:off x="304800" y="4648200"/>
            <a:ext cx="609600" cy="457200"/>
          </a:xfrm>
          <a:prstGeom prst="rightArrow">
            <a:avLst/>
          </a:prstGeom>
          <a:solidFill>
            <a:srgbClr val="FF00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p:txBody>
          <a:bodyPr/>
          <a:lstStyle/>
          <a:p>
            <a:r>
              <a:rPr lang="en-CA" dirty="0" smtClean="0"/>
              <a:t>The closer </a:t>
            </a:r>
            <a:r>
              <a:rPr lang="en-US" dirty="0" smtClean="0"/>
              <a:t>together the numerator and denominator of a fraction are, the closer the fraction approaches one - </a:t>
            </a:r>
            <a:br>
              <a:rPr lang="en-US" dirty="0" smtClean="0"/>
            </a:br>
            <a:r>
              <a:rPr lang="en-US" dirty="0" smtClean="0"/>
              <a:t>from below one for proper fractions</a:t>
            </a:r>
            <a:endParaRPr lang="en-CA" dirty="0" smtClean="0"/>
          </a:p>
          <a:p>
            <a:pPr>
              <a:buNone/>
            </a:pPr>
            <a:r>
              <a:rPr lang="en-CA" dirty="0" smtClean="0"/>
              <a:t>	1/6   2/6   3/6  4/6   5/6  </a:t>
            </a:r>
            <a:r>
              <a:rPr lang="en-CA" dirty="0" smtClean="0">
                <a:sym typeface="Wingdings" pitchFamily="2" charset="2"/>
              </a:rPr>
              <a:t>  </a:t>
            </a:r>
            <a:r>
              <a:rPr lang="en-CA" dirty="0" smtClean="0"/>
              <a:t>6/6	</a:t>
            </a:r>
            <a:r>
              <a:rPr lang="en-US" dirty="0" smtClean="0"/>
              <a:t>  </a:t>
            </a:r>
          </a:p>
          <a:p>
            <a:pPr>
              <a:buNone/>
            </a:pPr>
            <a:r>
              <a:rPr lang="en-US" dirty="0" smtClean="0"/>
              <a:t>	or from above one for improper fractions</a:t>
            </a:r>
            <a:r>
              <a:rPr lang="en-CA" dirty="0" smtClean="0"/>
              <a:t> 10/6    9/6    8/6    7/6   </a:t>
            </a:r>
            <a:r>
              <a:rPr lang="en-CA" dirty="0" smtClean="0">
                <a:sym typeface="Wingdings" pitchFamily="2" charset="2"/>
              </a:rPr>
              <a:t>  6/6</a:t>
            </a:r>
            <a:endParaRPr lang="en-CA" dirty="0" smtClean="0"/>
          </a:p>
        </p:txBody>
      </p:sp>
      <p:sp>
        <p:nvSpPr>
          <p:cNvPr id="7171" name="Title 1"/>
          <p:cNvSpPr>
            <a:spLocks noGrp="1"/>
          </p:cNvSpPr>
          <p:nvPr>
            <p:ph type="title"/>
          </p:nvPr>
        </p:nvSpPr>
        <p:spPr/>
        <p:txBody>
          <a:bodyPr/>
          <a:lstStyle/>
          <a:p>
            <a:r>
              <a:rPr lang="en-CA" dirty="0" smtClean="0"/>
              <a:t>Another way to say this …</a:t>
            </a:r>
          </a:p>
        </p:txBody>
      </p:sp>
      <p:sp>
        <p:nvSpPr>
          <p:cNvPr id="4" name="Slide Number Placeholder 3"/>
          <p:cNvSpPr>
            <a:spLocks noGrp="1"/>
          </p:cNvSpPr>
          <p:nvPr>
            <p:ph type="sldNum" sz="quarter" idx="10"/>
          </p:nvPr>
        </p:nvSpPr>
        <p:spPr/>
        <p:txBody>
          <a:bodyPr/>
          <a:lstStyle/>
          <a:p>
            <a:pPr>
              <a:defRPr/>
            </a:pPr>
            <a:fld id="{424F8A8F-AF1D-4734-A503-4ACC10059869}" type="slidenum">
              <a:rPr lang="en-US" smtClean="0"/>
              <a:pPr>
                <a:defRPr/>
              </a:pPr>
              <a:t>5</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Important at the School Level </a:t>
            </a:r>
          </a:p>
        </p:txBody>
      </p:sp>
      <p:sp>
        <p:nvSpPr>
          <p:cNvPr id="45059" name="Rectangle 3"/>
          <p:cNvSpPr>
            <a:spLocks noGrp="1" noChangeArrowheads="1"/>
          </p:cNvSpPr>
          <p:nvPr>
            <p:ph idx="1"/>
          </p:nvPr>
        </p:nvSpPr>
        <p:spPr>
          <a:xfrm>
            <a:off x="457200" y="1127919"/>
            <a:ext cx="8229600" cy="5257800"/>
          </a:xfrm>
        </p:spPr>
        <p:txBody>
          <a:bodyPr/>
          <a:lstStyle/>
          <a:p>
            <a:pPr eaLnBrk="1" hangingPunct="1"/>
            <a:r>
              <a:rPr lang="en-US" sz="2800" dirty="0" smtClean="0"/>
              <a:t>Are we making progress towards </a:t>
            </a:r>
            <a:br>
              <a:rPr lang="en-US" sz="2800" dirty="0" smtClean="0"/>
            </a:br>
            <a:r>
              <a:rPr lang="en-US" sz="2800" dirty="0" smtClean="0"/>
              <a:t>our SIPSA? For example:</a:t>
            </a:r>
          </a:p>
          <a:p>
            <a:pPr lvl="1" eaLnBrk="1" hangingPunct="1"/>
            <a:r>
              <a:rPr lang="en-US" sz="2400" dirty="0" smtClean="0"/>
              <a:t>How are our struggling students </a:t>
            </a:r>
            <a:br>
              <a:rPr lang="en-US" sz="2400" dirty="0" smtClean="0"/>
            </a:br>
            <a:r>
              <a:rPr lang="en-US" sz="2400" dirty="0" smtClean="0"/>
              <a:t>improving?</a:t>
            </a:r>
          </a:p>
          <a:p>
            <a:pPr lvl="1" eaLnBrk="1" hangingPunct="1"/>
            <a:r>
              <a:rPr lang="en-US" sz="2400" dirty="0" smtClean="0"/>
              <a:t>What are our areas of </a:t>
            </a:r>
            <a:br>
              <a:rPr lang="en-US" sz="2400" dirty="0" smtClean="0"/>
            </a:br>
            <a:r>
              <a:rPr lang="en-US" sz="2400" dirty="0" smtClean="0"/>
              <a:t>strengths and </a:t>
            </a:r>
            <a:br>
              <a:rPr lang="en-US" sz="2400" dirty="0" smtClean="0"/>
            </a:br>
            <a:r>
              <a:rPr lang="en-US" sz="2400" dirty="0" smtClean="0"/>
              <a:t>needs as evidenced by our </a:t>
            </a:r>
            <a:br>
              <a:rPr lang="en-US" sz="2400" dirty="0" smtClean="0"/>
            </a:br>
            <a:r>
              <a:rPr lang="en-US" sz="2400" dirty="0" smtClean="0"/>
              <a:t>classroom visits?</a:t>
            </a:r>
          </a:p>
          <a:p>
            <a:pPr lvl="1" eaLnBrk="1" hangingPunct="1"/>
            <a:r>
              <a:rPr lang="en-US" sz="2400" dirty="0" smtClean="0"/>
              <a:t>Are our professional learning / </a:t>
            </a:r>
            <a:br>
              <a:rPr lang="en-US" sz="2400" dirty="0" smtClean="0"/>
            </a:br>
            <a:r>
              <a:rPr lang="en-US" sz="2400" dirty="0" smtClean="0"/>
              <a:t>coaching activities helping</a:t>
            </a:r>
            <a:br>
              <a:rPr lang="en-US" sz="2400" dirty="0" smtClean="0"/>
            </a:br>
            <a:r>
              <a:rPr lang="en-US" sz="2400" dirty="0" smtClean="0"/>
              <a:t> teachers shift their practices?</a:t>
            </a:r>
          </a:p>
          <a:p>
            <a:pPr lvl="1" eaLnBrk="1" hangingPunct="1"/>
            <a:endParaRPr lang="en-US" sz="2400" dirty="0" smtClean="0"/>
          </a:p>
        </p:txBody>
      </p:sp>
      <p:pic>
        <p:nvPicPr>
          <p:cNvPr id="45060" name="Picture 4"/>
          <p:cNvPicPr>
            <a:picLocks noChangeAspect="1" noChangeArrowheads="1"/>
          </p:cNvPicPr>
          <p:nvPr/>
        </p:nvPicPr>
        <p:blipFill>
          <a:blip r:embed="rId3" cstate="print"/>
          <a:srcRect/>
          <a:stretch>
            <a:fillRect/>
          </a:stretch>
        </p:blipFill>
        <p:spPr bwMode="auto">
          <a:xfrm>
            <a:off x="5510213" y="2438400"/>
            <a:ext cx="3133725" cy="2636838"/>
          </a:xfrm>
          <a:prstGeom prst="rect">
            <a:avLst/>
          </a:prstGeom>
          <a:noFill/>
          <a:ln w="9525">
            <a:noFill/>
            <a:miter lim="800000"/>
            <a:headEnd/>
            <a:tailEnd/>
          </a:ln>
        </p:spPr>
      </p:pic>
      <p:sp>
        <p:nvSpPr>
          <p:cNvPr id="2" name="Right Arrow 1"/>
          <p:cNvSpPr/>
          <p:nvPr/>
        </p:nvSpPr>
        <p:spPr bwMode="auto">
          <a:xfrm>
            <a:off x="228600" y="2133600"/>
            <a:ext cx="457200" cy="304800"/>
          </a:xfrm>
          <a:prstGeom prst="rightArrow">
            <a:avLst/>
          </a:prstGeom>
          <a:solidFill>
            <a:srgbClr val="FF00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
        <p:nvSpPr>
          <p:cNvPr id="6" name="Right Arrow 5"/>
          <p:cNvSpPr/>
          <p:nvPr/>
        </p:nvSpPr>
        <p:spPr bwMode="auto">
          <a:xfrm>
            <a:off x="264543" y="2971800"/>
            <a:ext cx="457200" cy="304800"/>
          </a:xfrm>
          <a:prstGeom prst="rightArrow">
            <a:avLst/>
          </a:prstGeom>
          <a:solidFill>
            <a:srgbClr val="FF00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
        <p:nvSpPr>
          <p:cNvPr id="7" name="Right Arrow 6"/>
          <p:cNvSpPr/>
          <p:nvPr/>
        </p:nvSpPr>
        <p:spPr bwMode="auto">
          <a:xfrm>
            <a:off x="286109" y="4537494"/>
            <a:ext cx="457200" cy="304800"/>
          </a:xfrm>
          <a:prstGeom prst="rightArrow">
            <a:avLst/>
          </a:prstGeom>
          <a:solidFill>
            <a:srgbClr val="FF00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3200400" y="1219200"/>
            <a:ext cx="4114800" cy="609600"/>
          </a:xfrm>
          <a:prstGeom prst="roundRect">
            <a:avLst/>
          </a:prstGeom>
          <a:solidFill>
            <a:schemeClr val="accent5">
              <a:lumMod val="90000"/>
            </a:scheme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
        <p:nvSpPr>
          <p:cNvPr id="48130" name="Rectangle 2"/>
          <p:cNvSpPr>
            <a:spLocks noGrp="1" noChangeArrowheads="1"/>
          </p:cNvSpPr>
          <p:nvPr>
            <p:ph type="title"/>
          </p:nvPr>
        </p:nvSpPr>
        <p:spPr/>
        <p:txBody>
          <a:bodyPr/>
          <a:lstStyle/>
          <a:p>
            <a:pPr eaLnBrk="1" hangingPunct="1"/>
            <a:r>
              <a:rPr lang="en-US" dirty="0" smtClean="0"/>
              <a:t>Important at the Ministry Level </a:t>
            </a:r>
          </a:p>
        </p:txBody>
      </p:sp>
      <p:sp>
        <p:nvSpPr>
          <p:cNvPr id="43011" name="Rectangle 3"/>
          <p:cNvSpPr>
            <a:spLocks noGrp="1" noChangeArrowheads="1"/>
          </p:cNvSpPr>
          <p:nvPr>
            <p:ph idx="1"/>
          </p:nvPr>
        </p:nvSpPr>
        <p:spPr>
          <a:xfrm>
            <a:off x="3200400" y="1219200"/>
            <a:ext cx="5486400" cy="4525963"/>
          </a:xfrm>
        </p:spPr>
        <p:txBody>
          <a:bodyPr/>
          <a:lstStyle/>
          <a:p>
            <a:pPr eaLnBrk="1" hangingPunct="1">
              <a:buFontTx/>
              <a:buNone/>
            </a:pPr>
            <a:r>
              <a:rPr lang="en-US" dirty="0" smtClean="0"/>
              <a:t>Are we closing gaps?</a:t>
            </a:r>
          </a:p>
          <a:p>
            <a:pPr eaLnBrk="1" hangingPunct="1">
              <a:buFontTx/>
              <a:buNone/>
            </a:pPr>
            <a:r>
              <a:rPr lang="en-US" sz="2400" dirty="0" smtClean="0"/>
              <a:t>Evidence:</a:t>
            </a:r>
          </a:p>
          <a:p>
            <a:pPr eaLnBrk="1" hangingPunct="1"/>
            <a:r>
              <a:rPr lang="en-US" sz="2400" dirty="0" smtClean="0"/>
              <a:t>Graduation rates</a:t>
            </a:r>
          </a:p>
          <a:p>
            <a:pPr eaLnBrk="1" hangingPunct="1"/>
            <a:r>
              <a:rPr lang="en-US" sz="2400" dirty="0" smtClean="0"/>
              <a:t>Achievement by student groupings</a:t>
            </a:r>
          </a:p>
          <a:p>
            <a:pPr eaLnBrk="1" hangingPunct="1">
              <a:buFontTx/>
              <a:buNone/>
            </a:pPr>
            <a:r>
              <a:rPr lang="en-US" sz="2400" dirty="0" smtClean="0"/>
              <a:t>Actions:</a:t>
            </a:r>
          </a:p>
          <a:p>
            <a:pPr eaLnBrk="1" hangingPunct="1"/>
            <a:r>
              <a:rPr lang="en-US" sz="2400" dirty="0" smtClean="0">
                <a:sym typeface="Wingdings" pitchFamily="2" charset="2"/>
              </a:rPr>
              <a:t>Targeting of boards for supports of Schools in the Middle, CIL-M projects, Intermediate Years Projects, etc. </a:t>
            </a:r>
          </a:p>
          <a:p>
            <a:pPr eaLnBrk="1" hangingPunct="1"/>
            <a:r>
              <a:rPr lang="en-US" sz="2400" dirty="0" smtClean="0"/>
              <a:t>Development of </a:t>
            </a:r>
            <a:r>
              <a:rPr lang="en-US" sz="2400" i="1" dirty="0" smtClean="0"/>
              <a:t>Gap Closing </a:t>
            </a:r>
            <a:r>
              <a:rPr lang="en-US" sz="2400" dirty="0" smtClean="0"/>
              <a:t>resources</a:t>
            </a:r>
          </a:p>
        </p:txBody>
      </p:sp>
      <p:pic>
        <p:nvPicPr>
          <p:cNvPr id="48132" name="Picture 4"/>
          <p:cNvPicPr>
            <a:picLocks noChangeAspect="1" noChangeArrowheads="1"/>
          </p:cNvPicPr>
          <p:nvPr/>
        </p:nvPicPr>
        <p:blipFill>
          <a:blip r:embed="rId3" cstate="print"/>
          <a:srcRect/>
          <a:stretch>
            <a:fillRect/>
          </a:stretch>
        </p:blipFill>
        <p:spPr bwMode="auto">
          <a:xfrm>
            <a:off x="457200" y="1600200"/>
            <a:ext cx="2559050" cy="1981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01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011">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011">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0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3016250" y="1219200"/>
            <a:ext cx="5137150" cy="1066800"/>
          </a:xfrm>
          <a:prstGeom prst="roundRect">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
        <p:nvSpPr>
          <p:cNvPr id="49154" name="Rectangle 2"/>
          <p:cNvSpPr>
            <a:spLocks noGrp="1" noChangeArrowheads="1"/>
          </p:cNvSpPr>
          <p:nvPr>
            <p:ph type="title"/>
          </p:nvPr>
        </p:nvSpPr>
        <p:spPr/>
        <p:txBody>
          <a:bodyPr/>
          <a:lstStyle/>
          <a:p>
            <a:pPr eaLnBrk="1" hangingPunct="1"/>
            <a:r>
              <a:rPr lang="en-US" smtClean="0"/>
              <a:t>Important at the Ministry Level </a:t>
            </a:r>
          </a:p>
        </p:txBody>
      </p:sp>
      <p:sp>
        <p:nvSpPr>
          <p:cNvPr id="44035" name="Rectangle 3"/>
          <p:cNvSpPr>
            <a:spLocks noGrp="1" noChangeArrowheads="1"/>
          </p:cNvSpPr>
          <p:nvPr>
            <p:ph idx="1"/>
          </p:nvPr>
        </p:nvSpPr>
        <p:spPr>
          <a:xfrm>
            <a:off x="3048000" y="1295400"/>
            <a:ext cx="5867400" cy="4525963"/>
          </a:xfrm>
        </p:spPr>
        <p:txBody>
          <a:bodyPr/>
          <a:lstStyle/>
          <a:p>
            <a:pPr eaLnBrk="1" hangingPunct="1">
              <a:buFontTx/>
              <a:buNone/>
            </a:pPr>
            <a:r>
              <a:rPr lang="en-US" dirty="0" smtClean="0"/>
              <a:t>Are we increasing student achievement?</a:t>
            </a:r>
          </a:p>
          <a:p>
            <a:pPr eaLnBrk="1" hangingPunct="1">
              <a:buFontTx/>
              <a:buNone/>
            </a:pPr>
            <a:r>
              <a:rPr lang="en-US" sz="2400" dirty="0" smtClean="0"/>
              <a:t>Evidence:</a:t>
            </a:r>
          </a:p>
          <a:p>
            <a:pPr eaLnBrk="1" hangingPunct="1"/>
            <a:r>
              <a:rPr lang="en-US" sz="2400" dirty="0" smtClean="0"/>
              <a:t>Annual EQAO results Grades 3, 6, 9</a:t>
            </a:r>
          </a:p>
          <a:p>
            <a:pPr eaLnBrk="1" hangingPunct="1"/>
            <a:r>
              <a:rPr lang="en-US" sz="2400" dirty="0" smtClean="0"/>
              <a:t>National and international assessments</a:t>
            </a:r>
          </a:p>
          <a:p>
            <a:pPr eaLnBrk="1" hangingPunct="1">
              <a:buFontTx/>
              <a:buNone/>
            </a:pPr>
            <a:r>
              <a:rPr lang="en-US" sz="2400" dirty="0" smtClean="0"/>
              <a:t>Actions:</a:t>
            </a:r>
          </a:p>
          <a:p>
            <a:pPr eaLnBrk="1" hangingPunct="1"/>
            <a:r>
              <a:rPr lang="en-US" sz="2400" dirty="0" smtClean="0"/>
              <a:t>Hosting  provincial professional learning activities</a:t>
            </a:r>
          </a:p>
          <a:p>
            <a:pPr eaLnBrk="1" hangingPunct="1"/>
            <a:r>
              <a:rPr lang="en-US" sz="2400" dirty="0" smtClean="0"/>
              <a:t>Funding multi-year School College Math Project</a:t>
            </a:r>
          </a:p>
          <a:p>
            <a:pPr eaLnBrk="1" hangingPunct="1">
              <a:buFontTx/>
              <a:buNone/>
            </a:pPr>
            <a:endParaRPr lang="en-US" dirty="0" smtClean="0"/>
          </a:p>
        </p:txBody>
      </p:sp>
      <p:pic>
        <p:nvPicPr>
          <p:cNvPr id="49156" name="Picture 4"/>
          <p:cNvPicPr>
            <a:picLocks noChangeAspect="1" noChangeArrowheads="1"/>
          </p:cNvPicPr>
          <p:nvPr/>
        </p:nvPicPr>
        <p:blipFill>
          <a:blip r:embed="rId3" cstate="print"/>
          <a:srcRect/>
          <a:stretch>
            <a:fillRect/>
          </a:stretch>
        </p:blipFill>
        <p:spPr bwMode="auto">
          <a:xfrm>
            <a:off x="457200" y="1600200"/>
            <a:ext cx="2559050" cy="1981200"/>
          </a:xfrm>
          <a:prstGeom prst="rect">
            <a:avLst/>
          </a:prstGeom>
          <a:noFill/>
          <a:ln w="9525">
            <a:noFill/>
            <a:miter lim="800000"/>
            <a:headEnd/>
            <a:tailEnd/>
          </a:ln>
        </p:spPr>
      </p:pic>
      <p:sp>
        <p:nvSpPr>
          <p:cNvPr id="6" name="Rounded Rectangle 5"/>
          <p:cNvSpPr/>
          <p:nvPr/>
        </p:nvSpPr>
        <p:spPr bwMode="auto">
          <a:xfrm>
            <a:off x="3352800" y="4191000"/>
            <a:ext cx="5334000" cy="838200"/>
          </a:xfrm>
          <a:prstGeom prst="round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
        <p:nvSpPr>
          <p:cNvPr id="7" name="TextBox 6"/>
          <p:cNvSpPr txBox="1"/>
          <p:nvPr/>
        </p:nvSpPr>
        <p:spPr>
          <a:xfrm>
            <a:off x="5791200" y="4572000"/>
            <a:ext cx="2937022" cy="461665"/>
          </a:xfrm>
          <a:prstGeom prst="rect">
            <a:avLst/>
          </a:prstGeom>
          <a:noFill/>
        </p:spPr>
        <p:txBody>
          <a:bodyPr wrap="none" rtlCol="0">
            <a:spAutoFit/>
          </a:bodyPr>
          <a:lstStyle/>
          <a:p>
            <a:r>
              <a:rPr lang="en-CA" sz="2400" dirty="0" smtClean="0">
                <a:solidFill>
                  <a:srgbClr val="FF0000"/>
                </a:solidFill>
              </a:rPr>
              <a:t>e.g., Math CAMPPP</a:t>
            </a:r>
            <a:endParaRPr lang="en-CA"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03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03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03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3581400" y="1708749"/>
            <a:ext cx="4800600" cy="990600"/>
          </a:xfrm>
          <a:prstGeom prst="roundRect">
            <a:avLst/>
          </a:prstGeom>
          <a:solidFill>
            <a:srgbClr val="BBE0E3"/>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
        <p:nvSpPr>
          <p:cNvPr id="50178" name="Rectangle 2"/>
          <p:cNvSpPr>
            <a:spLocks noGrp="1" noChangeArrowheads="1"/>
          </p:cNvSpPr>
          <p:nvPr>
            <p:ph type="title"/>
          </p:nvPr>
        </p:nvSpPr>
        <p:spPr/>
        <p:txBody>
          <a:bodyPr/>
          <a:lstStyle/>
          <a:p>
            <a:pPr eaLnBrk="1" hangingPunct="1"/>
            <a:r>
              <a:rPr lang="en-US" smtClean="0"/>
              <a:t>Important at the Ministry Level </a:t>
            </a:r>
          </a:p>
        </p:txBody>
      </p:sp>
      <p:sp>
        <p:nvSpPr>
          <p:cNvPr id="45059" name="Rectangle 3"/>
          <p:cNvSpPr>
            <a:spLocks noGrp="1" noChangeArrowheads="1"/>
          </p:cNvSpPr>
          <p:nvPr>
            <p:ph idx="1"/>
          </p:nvPr>
        </p:nvSpPr>
        <p:spPr>
          <a:xfrm>
            <a:off x="3657600" y="1600200"/>
            <a:ext cx="5029200" cy="4525963"/>
          </a:xfrm>
        </p:spPr>
        <p:txBody>
          <a:bodyPr/>
          <a:lstStyle/>
          <a:p>
            <a:pPr eaLnBrk="1" hangingPunct="1">
              <a:buFontTx/>
              <a:buNone/>
            </a:pPr>
            <a:r>
              <a:rPr lang="en-US" dirty="0" smtClean="0"/>
              <a:t>Are we increasing public confidence?</a:t>
            </a:r>
          </a:p>
          <a:p>
            <a:pPr eaLnBrk="1" hangingPunct="1">
              <a:buFontTx/>
              <a:buNone/>
            </a:pPr>
            <a:r>
              <a:rPr lang="en-US" sz="2400" dirty="0" smtClean="0"/>
              <a:t>Evidence:</a:t>
            </a:r>
          </a:p>
          <a:p>
            <a:pPr eaLnBrk="1" hangingPunct="1"/>
            <a:r>
              <a:rPr lang="en-US" sz="2400" dirty="0" smtClean="0"/>
              <a:t>Media</a:t>
            </a:r>
          </a:p>
          <a:p>
            <a:pPr eaLnBrk="1" hangingPunct="1"/>
            <a:r>
              <a:rPr lang="en-US" sz="2400" dirty="0" smtClean="0"/>
              <a:t>Letters to the ministry</a:t>
            </a:r>
          </a:p>
          <a:p>
            <a:pPr eaLnBrk="1" hangingPunct="1">
              <a:buFontTx/>
              <a:buNone/>
            </a:pPr>
            <a:r>
              <a:rPr lang="en-US" sz="2400" dirty="0" smtClean="0"/>
              <a:t>Actions:</a:t>
            </a:r>
          </a:p>
          <a:p>
            <a:pPr eaLnBrk="1" hangingPunct="1">
              <a:buFontTx/>
              <a:buNone/>
            </a:pPr>
            <a:r>
              <a:rPr lang="en-US" sz="2400" dirty="0" smtClean="0"/>
              <a:t>Creation of www.mathies.ca</a:t>
            </a:r>
          </a:p>
          <a:p>
            <a:pPr eaLnBrk="1" hangingPunct="1"/>
            <a:endParaRPr lang="en-US" sz="2400" dirty="0" smtClean="0"/>
          </a:p>
        </p:txBody>
      </p:sp>
      <p:pic>
        <p:nvPicPr>
          <p:cNvPr id="50180" name="Picture 4"/>
          <p:cNvPicPr>
            <a:picLocks noChangeAspect="1" noChangeArrowheads="1"/>
          </p:cNvPicPr>
          <p:nvPr/>
        </p:nvPicPr>
        <p:blipFill>
          <a:blip r:embed="rId3" cstate="print"/>
          <a:srcRect/>
          <a:stretch>
            <a:fillRect/>
          </a:stretch>
        </p:blipFill>
        <p:spPr bwMode="auto">
          <a:xfrm>
            <a:off x="457200" y="1600200"/>
            <a:ext cx="2952750" cy="2286000"/>
          </a:xfrm>
          <a:prstGeom prst="rect">
            <a:avLst/>
          </a:prstGeom>
          <a:noFill/>
          <a:ln w="9525">
            <a:noFill/>
            <a:miter lim="800000"/>
            <a:headEnd/>
            <a:tailEnd/>
          </a:ln>
        </p:spPr>
      </p:pic>
      <p:sp>
        <p:nvSpPr>
          <p:cNvPr id="7" name="Rounded Rectangle 6"/>
          <p:cNvSpPr/>
          <p:nvPr/>
        </p:nvSpPr>
        <p:spPr bwMode="auto">
          <a:xfrm>
            <a:off x="5257800" y="4495800"/>
            <a:ext cx="2362200" cy="457200"/>
          </a:xfrm>
          <a:prstGeom prst="roundRect">
            <a:avLst/>
          </a:prstGeom>
          <a:noFill/>
          <a:ln w="38100" cap="flat" cmpd="sng" algn="ctr">
            <a:solidFill>
              <a:srgbClr val="FF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05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05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ctrTitle"/>
          </p:nvPr>
        </p:nvSpPr>
        <p:spPr>
          <a:xfrm>
            <a:off x="685800" y="4419600"/>
            <a:ext cx="7772400" cy="1470025"/>
          </a:xfrm>
        </p:spPr>
        <p:txBody>
          <a:bodyPr/>
          <a:lstStyle/>
          <a:p>
            <a:pPr marL="0" indent="0" algn="ctr"/>
            <a:r>
              <a:rPr lang="en-CA" dirty="0" smtClean="0"/>
              <a:t>www.mathies.ca</a:t>
            </a:r>
          </a:p>
        </p:txBody>
      </p:sp>
      <p:sp>
        <p:nvSpPr>
          <p:cNvPr id="4" name="Slide Number Placeholder 3"/>
          <p:cNvSpPr>
            <a:spLocks noGrp="1"/>
          </p:cNvSpPr>
          <p:nvPr>
            <p:ph type="sldNum" sz="quarter" idx="10"/>
          </p:nvPr>
        </p:nvSpPr>
        <p:spPr/>
        <p:txBody>
          <a:bodyPr/>
          <a:lstStyle/>
          <a:p>
            <a:pPr>
              <a:defRPr/>
            </a:pPr>
            <a:fld id="{2A918E09-CD31-4F53-AC20-5FAA22872694}" type="slidenum">
              <a:rPr lang="en-US" smtClean="0"/>
              <a:pPr>
                <a:defRPr/>
              </a:pPr>
              <a:t>54</a:t>
            </a:fld>
            <a:endParaRPr lang="en-US"/>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381000"/>
            <a:ext cx="4800600" cy="4572000"/>
          </a:xfrm>
          <a:prstGeom prst="rect">
            <a:avLst/>
          </a:prstGeom>
          <a:noFill/>
          <a:ln>
            <a:noFill/>
          </a:ln>
        </p:spPr>
      </p:pic>
      <p:sp>
        <p:nvSpPr>
          <p:cNvPr id="6" name="TextBox 5"/>
          <p:cNvSpPr txBox="1"/>
          <p:nvPr/>
        </p:nvSpPr>
        <p:spPr>
          <a:xfrm rot="19413041">
            <a:off x="25587" y="1136473"/>
            <a:ext cx="4038600" cy="646331"/>
          </a:xfrm>
          <a:prstGeom prst="rect">
            <a:avLst/>
          </a:prstGeom>
          <a:noFill/>
        </p:spPr>
        <p:txBody>
          <a:bodyPr wrap="square" rtlCol="0">
            <a:spAutoFit/>
          </a:bodyPr>
          <a:lstStyle/>
          <a:p>
            <a:r>
              <a:rPr lang="en-CA" sz="3600" dirty="0" smtClean="0"/>
              <a:t>DRAFT</a:t>
            </a:r>
            <a:endParaRPr lang="en-CA" sz="3600" dirty="0"/>
          </a:p>
        </p:txBody>
      </p:sp>
      <p:sp>
        <p:nvSpPr>
          <p:cNvPr id="7" name="TextBox 6"/>
          <p:cNvSpPr txBox="1"/>
          <p:nvPr/>
        </p:nvSpPr>
        <p:spPr>
          <a:xfrm rot="2293437">
            <a:off x="6625014" y="2551729"/>
            <a:ext cx="4038600" cy="646331"/>
          </a:xfrm>
          <a:prstGeom prst="rect">
            <a:avLst/>
          </a:prstGeom>
          <a:noFill/>
        </p:spPr>
        <p:txBody>
          <a:bodyPr wrap="square" rtlCol="0">
            <a:spAutoFit/>
          </a:bodyPr>
          <a:lstStyle/>
          <a:p>
            <a:r>
              <a:rPr lang="en-CA" sz="3600" dirty="0" smtClean="0"/>
              <a:t>DRAFT</a:t>
            </a:r>
            <a:endParaRPr lang="en-CA" sz="3600" dirty="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endParaRPr lang="en-CA" smtClean="0"/>
          </a:p>
        </p:txBody>
      </p:sp>
      <p:sp>
        <p:nvSpPr>
          <p:cNvPr id="52227" name="Content Placeholder 2"/>
          <p:cNvSpPr>
            <a:spLocks noGrp="1"/>
          </p:cNvSpPr>
          <p:nvPr>
            <p:ph idx="1"/>
          </p:nvPr>
        </p:nvSpPr>
        <p:spPr/>
        <p:txBody>
          <a:bodyPr/>
          <a:lstStyle/>
          <a:p>
            <a:endParaRPr lang="en-CA" smtClean="0"/>
          </a:p>
        </p:txBody>
      </p:sp>
      <p:sp>
        <p:nvSpPr>
          <p:cNvPr id="4" name="Slide Number Placeholder 3"/>
          <p:cNvSpPr>
            <a:spLocks noGrp="1"/>
          </p:cNvSpPr>
          <p:nvPr>
            <p:ph type="sldNum" sz="quarter" idx="10"/>
          </p:nvPr>
        </p:nvSpPr>
        <p:spPr/>
        <p:txBody>
          <a:bodyPr/>
          <a:lstStyle/>
          <a:p>
            <a:pPr>
              <a:defRPr/>
            </a:pPr>
            <a:fld id="{82F9DE0F-E4A7-4A83-9E25-C95F6C985F83}" type="slidenum">
              <a:rPr lang="en-US" smtClean="0"/>
              <a:pPr>
                <a:defRPr/>
              </a:pPr>
              <a:t>55</a:t>
            </a:fld>
            <a:endParaRPr lang="en-US"/>
          </a:p>
        </p:txBody>
      </p:sp>
      <p:pic>
        <p:nvPicPr>
          <p:cNvPr id="52229" name="Picture 3"/>
          <p:cNvPicPr>
            <a:picLocks noChangeAspect="1" noChangeArrowheads="1"/>
          </p:cNvPicPr>
          <p:nvPr/>
        </p:nvPicPr>
        <p:blipFill>
          <a:blip r:embed="rId2" cstate="print"/>
          <a:srcRect/>
          <a:stretch>
            <a:fillRect/>
          </a:stretch>
        </p:blipFill>
        <p:spPr bwMode="auto">
          <a:xfrm>
            <a:off x="49213" y="425450"/>
            <a:ext cx="9094787" cy="56705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endParaRPr lang="en-CA" smtClean="0"/>
          </a:p>
        </p:txBody>
      </p:sp>
      <p:sp>
        <p:nvSpPr>
          <p:cNvPr id="53251" name="Content Placeholder 2"/>
          <p:cNvSpPr>
            <a:spLocks noGrp="1"/>
          </p:cNvSpPr>
          <p:nvPr>
            <p:ph idx="1"/>
          </p:nvPr>
        </p:nvSpPr>
        <p:spPr/>
        <p:txBody>
          <a:bodyPr/>
          <a:lstStyle/>
          <a:p>
            <a:endParaRPr lang="en-CA" smtClean="0"/>
          </a:p>
        </p:txBody>
      </p:sp>
      <p:sp>
        <p:nvSpPr>
          <p:cNvPr id="4" name="Slide Number Placeholder 3"/>
          <p:cNvSpPr>
            <a:spLocks noGrp="1"/>
          </p:cNvSpPr>
          <p:nvPr>
            <p:ph type="sldNum" sz="quarter" idx="10"/>
          </p:nvPr>
        </p:nvSpPr>
        <p:spPr/>
        <p:txBody>
          <a:bodyPr/>
          <a:lstStyle/>
          <a:p>
            <a:pPr>
              <a:defRPr/>
            </a:pPr>
            <a:fld id="{CDC04495-9A14-495E-A9DC-ECA4E24DCA67}" type="slidenum">
              <a:rPr lang="en-US" smtClean="0"/>
              <a:pPr>
                <a:defRPr/>
              </a:pPr>
              <a:t>56</a:t>
            </a:fld>
            <a:endParaRPr lang="en-US"/>
          </a:p>
        </p:txBody>
      </p:sp>
      <p:pic>
        <p:nvPicPr>
          <p:cNvPr id="53254" name="Picture 6"/>
          <p:cNvPicPr>
            <a:picLocks noChangeAspect="1" noChangeArrowheads="1"/>
          </p:cNvPicPr>
          <p:nvPr/>
        </p:nvPicPr>
        <p:blipFill>
          <a:blip r:embed="rId2" cstate="print"/>
          <a:srcRect/>
          <a:stretch>
            <a:fillRect/>
          </a:stretch>
        </p:blipFill>
        <p:spPr bwMode="auto">
          <a:xfrm>
            <a:off x="228600" y="152400"/>
            <a:ext cx="8647863" cy="6172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2644775"/>
            <a:ext cx="7772400" cy="1470025"/>
          </a:xfrm>
        </p:spPr>
        <p:txBody>
          <a:bodyPr/>
          <a:lstStyle/>
          <a:p>
            <a:pPr algn="ctr"/>
            <a:r>
              <a:rPr lang="en-CA" dirty="0" smtClean="0"/>
              <a:t>Keep Connected</a:t>
            </a:r>
            <a:endParaRPr lang="en-CA" dirty="0"/>
          </a:p>
        </p:txBody>
      </p:sp>
      <p:sp>
        <p:nvSpPr>
          <p:cNvPr id="6" name="Subtitle 5"/>
          <p:cNvSpPr>
            <a:spLocks noGrp="1"/>
          </p:cNvSpPr>
          <p:nvPr>
            <p:ph type="subTitle" idx="1"/>
          </p:nvPr>
        </p:nvSpPr>
        <p:spPr/>
        <p:txBody>
          <a:bodyPr/>
          <a:lstStyle/>
          <a:p>
            <a:r>
              <a:rPr lang="en-CA" dirty="0" smtClean="0"/>
              <a:t> </a:t>
            </a:r>
            <a:r>
              <a:rPr lang="en-CA" dirty="0" smtClean="0">
                <a:hlinkClick r:id="rId2"/>
              </a:rPr>
              <a:t>www.edugains.ca</a:t>
            </a:r>
            <a:r>
              <a:rPr lang="en-CA" dirty="0" smtClean="0"/>
              <a:t> </a:t>
            </a:r>
            <a:br>
              <a:rPr lang="en-CA" dirty="0" smtClean="0"/>
            </a:br>
            <a:r>
              <a:rPr lang="en-CA" dirty="0" smtClean="0"/>
              <a:t>and</a:t>
            </a:r>
          </a:p>
          <a:p>
            <a:r>
              <a:rPr lang="en-CA" dirty="0" smtClean="0">
                <a:hlinkClick r:id="rId3"/>
              </a:rPr>
              <a:t>www.mathies.ca</a:t>
            </a:r>
            <a:r>
              <a:rPr lang="en-CA" dirty="0" smtClean="0"/>
              <a:t> </a:t>
            </a:r>
            <a:endParaRPr lang="en-CA" dirty="0"/>
          </a:p>
        </p:txBody>
      </p:sp>
      <p:sp>
        <p:nvSpPr>
          <p:cNvPr id="4" name="Slide Number Placeholder 3"/>
          <p:cNvSpPr>
            <a:spLocks noGrp="1"/>
          </p:cNvSpPr>
          <p:nvPr>
            <p:ph type="sldNum" sz="quarter" idx="10"/>
          </p:nvPr>
        </p:nvSpPr>
        <p:spPr/>
        <p:txBody>
          <a:bodyPr/>
          <a:lstStyle/>
          <a:p>
            <a:pPr>
              <a:defRPr/>
            </a:pPr>
            <a:fld id="{AA57050F-7404-4298-AD6F-E8C158D83388}" type="slidenum">
              <a:rPr lang="en-US" smtClean="0"/>
              <a:pPr>
                <a:defRPr/>
              </a:pPr>
              <a:t>57</a:t>
            </a:fld>
            <a:endParaRPr lang="en-US"/>
          </a:p>
        </p:txBody>
      </p:sp>
      <p:sp>
        <p:nvSpPr>
          <p:cNvPr id="7" name="TextBox 6"/>
          <p:cNvSpPr txBox="1"/>
          <p:nvPr/>
        </p:nvSpPr>
        <p:spPr>
          <a:xfrm rot="20578253">
            <a:off x="697943" y="872619"/>
            <a:ext cx="6268063" cy="2062103"/>
          </a:xfrm>
          <a:prstGeom prst="rect">
            <a:avLst/>
          </a:prstGeom>
          <a:noFill/>
        </p:spPr>
        <p:txBody>
          <a:bodyPr wrap="none" rtlCol="0">
            <a:spAutoFit/>
          </a:bodyPr>
          <a:lstStyle/>
          <a:p>
            <a:r>
              <a:rPr lang="en-CA" sz="3200" dirty="0" smtClean="0">
                <a:solidFill>
                  <a:srgbClr val="FF0000"/>
                </a:solidFill>
              </a:rPr>
              <a:t>Sign up for the RSS feed </a:t>
            </a:r>
            <a:br>
              <a:rPr lang="en-CA" sz="3200" dirty="0" smtClean="0">
                <a:solidFill>
                  <a:srgbClr val="FF0000"/>
                </a:solidFill>
              </a:rPr>
            </a:br>
            <a:r>
              <a:rPr lang="en-CA" sz="3200" dirty="0" smtClean="0">
                <a:solidFill>
                  <a:srgbClr val="FF0000"/>
                </a:solidFill>
              </a:rPr>
              <a:t>on the Homepages of </a:t>
            </a:r>
            <a:br>
              <a:rPr lang="en-CA" sz="3200" dirty="0" smtClean="0">
                <a:solidFill>
                  <a:srgbClr val="FF0000"/>
                </a:solidFill>
              </a:rPr>
            </a:br>
            <a:r>
              <a:rPr lang="en-CA" sz="3200" dirty="0" err="1" smtClean="0">
                <a:solidFill>
                  <a:srgbClr val="FF0000"/>
                </a:solidFill>
              </a:rPr>
              <a:t>MathGAINS</a:t>
            </a:r>
            <a:r>
              <a:rPr lang="en-CA" sz="3200" dirty="0" smtClean="0">
                <a:solidFill>
                  <a:srgbClr val="FF0000"/>
                </a:solidFill>
              </a:rPr>
              <a:t> and LNS Resources </a:t>
            </a:r>
            <a:br>
              <a:rPr lang="en-CA" sz="3200" dirty="0" smtClean="0">
                <a:solidFill>
                  <a:srgbClr val="FF0000"/>
                </a:solidFill>
              </a:rPr>
            </a:br>
            <a:endParaRPr lang="en-CA" sz="3200"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CA" dirty="0" smtClean="0"/>
              <a:t>Clarifying - Fractions </a:t>
            </a:r>
            <a:r>
              <a:rPr lang="en-CA" i="1" dirty="0" smtClean="0"/>
              <a:t>Can</a:t>
            </a:r>
            <a:r>
              <a:rPr lang="en-CA" dirty="0" smtClean="0"/>
              <a:t> be Greater Than 1.</a:t>
            </a:r>
          </a:p>
        </p:txBody>
      </p:sp>
      <p:sp>
        <p:nvSpPr>
          <p:cNvPr id="8195" name="Content Placeholder 2"/>
          <p:cNvSpPr>
            <a:spLocks noGrp="1"/>
          </p:cNvSpPr>
          <p:nvPr>
            <p:ph idx="1"/>
          </p:nvPr>
        </p:nvSpPr>
        <p:spPr/>
        <p:txBody>
          <a:bodyPr/>
          <a:lstStyle/>
          <a:p>
            <a:r>
              <a:rPr lang="en-CA" dirty="0" smtClean="0"/>
              <a:t>Curriculum Policy:</a:t>
            </a:r>
          </a:p>
          <a:p>
            <a:pPr>
              <a:buFont typeface="Arial" charset="0"/>
              <a:buNone/>
            </a:pPr>
            <a:r>
              <a:rPr lang="en-CA" dirty="0" smtClean="0"/>
              <a:t>	“count forward by halves, thirds, fourths, and tenths to beyond one whole, using concrete materials and number lines (e.g., </a:t>
            </a:r>
            <a:r>
              <a:rPr lang="en-CA" dirty="0" smtClean="0">
                <a:solidFill>
                  <a:srgbClr val="FF3300"/>
                </a:solidFill>
              </a:rPr>
              <a:t>use fraction circles to count </a:t>
            </a:r>
            <a:r>
              <a:rPr lang="en-CA" dirty="0" smtClean="0"/>
              <a:t>fourths: “One fourth, two fourths, three fourths, four fourths, </a:t>
            </a:r>
            <a:r>
              <a:rPr lang="en-CA" dirty="0" smtClean="0">
                <a:solidFill>
                  <a:srgbClr val="FF0000"/>
                </a:solidFill>
              </a:rPr>
              <a:t>five fourths, six fourths</a:t>
            </a:r>
            <a:r>
              <a:rPr lang="en-CA" dirty="0" smtClean="0"/>
              <a:t>, …”)”</a:t>
            </a:r>
          </a:p>
          <a:p>
            <a:pPr lvl="1"/>
            <a:endParaRPr lang="en-CA" dirty="0" smtClean="0"/>
          </a:p>
          <a:p>
            <a:pPr lvl="1"/>
            <a:endParaRPr lang="en-CA" dirty="0" smtClean="0"/>
          </a:p>
        </p:txBody>
      </p:sp>
      <p:sp>
        <p:nvSpPr>
          <p:cNvPr id="4" name="Slide Number Placeholder 3"/>
          <p:cNvSpPr>
            <a:spLocks noGrp="1"/>
          </p:cNvSpPr>
          <p:nvPr>
            <p:ph type="sldNum" sz="quarter" idx="10"/>
          </p:nvPr>
        </p:nvSpPr>
        <p:spPr/>
        <p:txBody>
          <a:bodyPr/>
          <a:lstStyle/>
          <a:p>
            <a:pPr>
              <a:defRPr/>
            </a:pPr>
            <a:fld id="{9AE89AB0-4128-4BEA-A8CB-CE70529C5C6F}" type="slidenum">
              <a:rPr lang="en-US" smtClean="0"/>
              <a:pPr>
                <a:defRPr/>
              </a:pPr>
              <a:t>6</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CA" dirty="0" smtClean="0"/>
              <a:t>Clarifying - Fractions </a:t>
            </a:r>
            <a:r>
              <a:rPr lang="en-CA" i="1" dirty="0" smtClean="0"/>
              <a:t>Can</a:t>
            </a:r>
            <a:r>
              <a:rPr lang="en-CA" dirty="0" smtClean="0"/>
              <a:t> be Greater Than 1</a:t>
            </a:r>
          </a:p>
        </p:txBody>
      </p:sp>
      <p:sp>
        <p:nvSpPr>
          <p:cNvPr id="9219" name="Content Placeholder 2"/>
          <p:cNvSpPr>
            <a:spLocks noGrp="1"/>
          </p:cNvSpPr>
          <p:nvPr>
            <p:ph idx="1"/>
          </p:nvPr>
        </p:nvSpPr>
        <p:spPr/>
        <p:txBody>
          <a:bodyPr/>
          <a:lstStyle/>
          <a:p>
            <a:r>
              <a:rPr lang="en-CA" smtClean="0"/>
              <a:t>Curriculum Policy:</a:t>
            </a:r>
          </a:p>
          <a:p>
            <a:pPr>
              <a:buFont typeface="Arial" charset="0"/>
              <a:buNone/>
            </a:pPr>
            <a:r>
              <a:rPr lang="en-CA" smtClean="0"/>
              <a:t>	describe multiplicative relationships between quantities by using</a:t>
            </a:r>
            <a:r>
              <a:rPr lang="en-CA" smtClean="0">
                <a:solidFill>
                  <a:srgbClr val="FF0000"/>
                </a:solidFill>
              </a:rPr>
              <a:t> simple fractions</a:t>
            </a:r>
            <a:r>
              <a:rPr lang="en-CA" smtClean="0"/>
              <a:t> and decimals e.g., “If you have 4 plums and I have 6 plums, I can say that I have</a:t>
            </a:r>
            <a:r>
              <a:rPr lang="en-CA" smtClean="0">
                <a:solidFill>
                  <a:srgbClr val="FF0000"/>
                </a:solidFill>
              </a:rPr>
              <a:t> 1 ½ </a:t>
            </a:r>
            <a:r>
              <a:rPr lang="en-CA" smtClean="0"/>
              <a:t>or 1.5 times as many plums as you have.”</a:t>
            </a:r>
          </a:p>
        </p:txBody>
      </p:sp>
      <p:sp>
        <p:nvSpPr>
          <p:cNvPr id="4" name="Slide Number Placeholder 3"/>
          <p:cNvSpPr>
            <a:spLocks noGrp="1"/>
          </p:cNvSpPr>
          <p:nvPr>
            <p:ph type="sldNum" sz="quarter" idx="10"/>
          </p:nvPr>
        </p:nvSpPr>
        <p:spPr/>
        <p:txBody>
          <a:bodyPr/>
          <a:lstStyle/>
          <a:p>
            <a:pPr>
              <a:defRPr/>
            </a:pPr>
            <a:fld id="{98F92D24-4A5A-478A-B375-41212C1843FF}" type="slidenum">
              <a:rPr lang="en-US" smtClean="0"/>
              <a:pPr>
                <a:defRPr/>
              </a:pPr>
              <a:t>7</a:t>
            </a:fld>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189" name="Object 5"/>
          <p:cNvGraphicFramePr>
            <a:graphicFrameLocks noChangeAspect="1"/>
          </p:cNvGraphicFramePr>
          <p:nvPr/>
        </p:nvGraphicFramePr>
        <p:xfrm>
          <a:off x="838200" y="1600200"/>
          <a:ext cx="4606925" cy="838200"/>
        </p:xfrm>
        <a:graphic>
          <a:graphicData uri="http://schemas.openxmlformats.org/presentationml/2006/ole">
            <mc:AlternateContent xmlns:mc="http://schemas.openxmlformats.org/markup-compatibility/2006">
              <mc:Choice xmlns:v="urn:schemas-microsoft-com:vml" Requires="v">
                <p:oleObj spid="_x0000_s1068" name="Equation" r:id="rId3" imgW="3698838" imgH="672716" progId="Equation.3">
                  <p:embed/>
                </p:oleObj>
              </mc:Choice>
              <mc:Fallback>
                <p:oleObj name="Equation" r:id="rId3" imgW="3698838" imgH="672716" progId="Equation.3">
                  <p:embed/>
                  <p:pic>
                    <p:nvPicPr>
                      <p:cNvPr id="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600200"/>
                        <a:ext cx="4606925"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2" name="Title 1"/>
          <p:cNvSpPr>
            <a:spLocks noGrp="1"/>
          </p:cNvSpPr>
          <p:nvPr>
            <p:ph type="title"/>
          </p:nvPr>
        </p:nvSpPr>
        <p:spPr>
          <a:xfrm>
            <a:off x="457200" y="0"/>
            <a:ext cx="8229600" cy="1509713"/>
          </a:xfrm>
        </p:spPr>
        <p:txBody>
          <a:bodyPr/>
          <a:lstStyle/>
          <a:p>
            <a:r>
              <a:rPr lang="en-CA" smtClean="0"/>
              <a:t>Clarifying </a:t>
            </a:r>
            <a:r>
              <a:rPr lang="en-CA" i="1" smtClean="0"/>
              <a:t>Simple</a:t>
            </a:r>
            <a:r>
              <a:rPr lang="en-CA" smtClean="0"/>
              <a:t> Fractions</a:t>
            </a:r>
          </a:p>
        </p:txBody>
      </p:sp>
      <p:sp>
        <p:nvSpPr>
          <p:cNvPr id="4" name="Slide Number Placeholder 3"/>
          <p:cNvSpPr>
            <a:spLocks noGrp="1"/>
          </p:cNvSpPr>
          <p:nvPr>
            <p:ph type="sldNum" sz="quarter" idx="10"/>
          </p:nvPr>
        </p:nvSpPr>
        <p:spPr/>
        <p:txBody>
          <a:bodyPr/>
          <a:lstStyle/>
          <a:p>
            <a:pPr>
              <a:defRPr/>
            </a:pPr>
            <a:fld id="{AE5B9229-92C8-452C-AD2E-F5067D28580B}" type="slidenum">
              <a:rPr lang="en-US" smtClean="0"/>
              <a:pPr>
                <a:defRPr/>
              </a:pPr>
              <a:t>8</a:t>
            </a:fld>
            <a:endParaRPr lang="en-US"/>
          </a:p>
        </p:txBody>
      </p:sp>
      <p:sp>
        <p:nvSpPr>
          <p:cNvPr id="5" name="Right Brace 4"/>
          <p:cNvSpPr>
            <a:spLocks/>
          </p:cNvSpPr>
          <p:nvPr/>
        </p:nvSpPr>
        <p:spPr bwMode="auto">
          <a:xfrm>
            <a:off x="6858000" y="1600200"/>
            <a:ext cx="457200" cy="1905000"/>
          </a:xfrm>
          <a:prstGeom prst="rightBrace">
            <a:avLst>
              <a:gd name="adj1" fmla="val 8333"/>
              <a:gd name="adj2" fmla="val 50000"/>
            </a:avLst>
          </a:prstGeom>
          <a:noFill/>
          <a:ln w="9525" algn="ctr">
            <a:solidFill>
              <a:srgbClr val="000000"/>
            </a:solidFill>
            <a:round/>
            <a:headEnd/>
            <a:tailEnd/>
          </a:ln>
        </p:spPr>
        <p:txBody>
          <a:bodyPr/>
          <a:lstStyle/>
          <a:p>
            <a:endParaRPr lang="en-CA" sz="2400">
              <a:solidFill>
                <a:srgbClr val="000000"/>
              </a:solidFill>
              <a:sym typeface="Arial" charset="0"/>
            </a:endParaRPr>
          </a:p>
        </p:txBody>
      </p:sp>
      <p:sp>
        <p:nvSpPr>
          <p:cNvPr id="6" name="TextBox 5"/>
          <p:cNvSpPr txBox="1">
            <a:spLocks noChangeArrowheads="1"/>
          </p:cNvSpPr>
          <p:nvPr/>
        </p:nvSpPr>
        <p:spPr bwMode="auto">
          <a:xfrm>
            <a:off x="7315200" y="1941513"/>
            <a:ext cx="1663700" cy="954087"/>
          </a:xfrm>
          <a:prstGeom prst="rect">
            <a:avLst/>
          </a:prstGeom>
          <a:noFill/>
          <a:ln w="9525">
            <a:noFill/>
            <a:miter lim="800000"/>
            <a:headEnd/>
            <a:tailEnd/>
          </a:ln>
        </p:spPr>
        <p:txBody>
          <a:bodyPr wrap="none">
            <a:spAutoFit/>
          </a:bodyPr>
          <a:lstStyle/>
          <a:p>
            <a:r>
              <a:rPr lang="en-CA" sz="2800"/>
              <a:t>Proper </a:t>
            </a:r>
            <a:br>
              <a:rPr lang="en-CA" sz="2800"/>
            </a:br>
            <a:r>
              <a:rPr lang="en-CA" sz="2800"/>
              <a:t>Fractions</a:t>
            </a:r>
          </a:p>
        </p:txBody>
      </p:sp>
      <p:graphicFrame>
        <p:nvGraphicFramePr>
          <p:cNvPr id="1026" name="Object 2"/>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069" name="Equation" r:id="rId5" imgW="114151" imgH="215619" progId="Equation.3">
                  <p:embed/>
                </p:oleObj>
              </mc:Choice>
              <mc:Fallback>
                <p:oleObj name="Equation" r:id="rId5" imgW="114151" imgH="215619" progId="Equation.3">
                  <p:embed/>
                  <p:pic>
                    <p:nvPicPr>
                      <p:cNvPr id="0"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3"/>
          <p:cNvGraphicFramePr>
            <a:graphicFrameLocks noChangeAspect="1"/>
          </p:cNvGraphicFramePr>
          <p:nvPr/>
        </p:nvGraphicFramePr>
        <p:xfrm>
          <a:off x="4114800" y="3321050"/>
          <a:ext cx="914400" cy="215900"/>
        </p:xfrm>
        <a:graphic>
          <a:graphicData uri="http://schemas.openxmlformats.org/presentationml/2006/ole">
            <mc:AlternateContent xmlns:mc="http://schemas.openxmlformats.org/markup-compatibility/2006">
              <mc:Choice xmlns:v="urn:schemas-microsoft-com:vml" Requires="v">
                <p:oleObj spid="_x0000_s1070" name="Equation" r:id="rId7" imgW="114151" imgH="215619" progId="Equation.3">
                  <p:embed/>
                </p:oleObj>
              </mc:Choice>
              <mc:Fallback>
                <p:oleObj name="Equation" r:id="rId7" imgW="114151" imgH="215619" progId="Equation.3">
                  <p:embed/>
                  <p:pic>
                    <p:nvPicPr>
                      <p:cNvPr id="0"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800" y="3321050"/>
                        <a:ext cx="9144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3190" name="Object 6"/>
          <p:cNvGraphicFramePr>
            <a:graphicFrameLocks noChangeAspect="1"/>
          </p:cNvGraphicFramePr>
          <p:nvPr/>
        </p:nvGraphicFramePr>
        <p:xfrm>
          <a:off x="762000" y="2590800"/>
          <a:ext cx="3657600" cy="882650"/>
        </p:xfrm>
        <a:graphic>
          <a:graphicData uri="http://schemas.openxmlformats.org/presentationml/2006/ole">
            <mc:AlternateContent xmlns:mc="http://schemas.openxmlformats.org/markup-compatibility/2006">
              <mc:Choice xmlns:v="urn:schemas-microsoft-com:vml" Requires="v">
                <p:oleObj spid="_x0000_s1071" name="Equation" r:id="rId8" imgW="2510748" imgH="606743" progId="Equation.3">
                  <p:embed/>
                </p:oleObj>
              </mc:Choice>
              <mc:Fallback>
                <p:oleObj name="Equation" r:id="rId8" imgW="2510748" imgH="606743" progId="Equation.3">
                  <p:embed/>
                  <p:pic>
                    <p:nvPicPr>
                      <p:cNvPr id="0"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0" y="2590800"/>
                        <a:ext cx="3657600" cy="88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3191" name="Object 7"/>
          <p:cNvGraphicFramePr>
            <a:graphicFrameLocks noChangeAspect="1"/>
          </p:cNvGraphicFramePr>
          <p:nvPr/>
        </p:nvGraphicFramePr>
        <p:xfrm>
          <a:off x="762000" y="3657600"/>
          <a:ext cx="6442075" cy="914400"/>
        </p:xfrm>
        <a:graphic>
          <a:graphicData uri="http://schemas.openxmlformats.org/presentationml/2006/ole">
            <mc:AlternateContent xmlns:mc="http://schemas.openxmlformats.org/markup-compatibility/2006">
              <mc:Choice xmlns:v="urn:schemas-microsoft-com:vml" Requires="v">
                <p:oleObj spid="_x0000_s1072" name="Equation" r:id="rId10" imgW="4272734" imgH="606743" progId="Equation.3">
                  <p:embed/>
                </p:oleObj>
              </mc:Choice>
              <mc:Fallback>
                <p:oleObj name="Equation" r:id="rId10" imgW="4272734" imgH="606743" progId="Equation.3">
                  <p:embed/>
                  <p:pic>
                    <p:nvPicPr>
                      <p:cNvPr id="0" name="Picture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2000" y="3657600"/>
                        <a:ext cx="644207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3192" name="Object 8"/>
          <p:cNvGraphicFramePr>
            <a:graphicFrameLocks noChangeAspect="1"/>
          </p:cNvGraphicFramePr>
          <p:nvPr/>
        </p:nvGraphicFramePr>
        <p:xfrm>
          <a:off x="762000" y="4648200"/>
          <a:ext cx="3146425" cy="990600"/>
        </p:xfrm>
        <a:graphic>
          <a:graphicData uri="http://schemas.openxmlformats.org/presentationml/2006/ole">
            <mc:AlternateContent xmlns:mc="http://schemas.openxmlformats.org/markup-compatibility/2006">
              <mc:Choice xmlns:v="urn:schemas-microsoft-com:vml" Requires="v">
                <p:oleObj spid="_x0000_s1073" name="Equation" r:id="rId12" imgW="1860933" imgH="585112" progId="Equation.3">
                  <p:embed/>
                </p:oleObj>
              </mc:Choice>
              <mc:Fallback>
                <p:oleObj name="Equation" r:id="rId12" imgW="1860933" imgH="585112" progId="Equation.3">
                  <p:embed/>
                  <p:pic>
                    <p:nvPicPr>
                      <p:cNvPr id="0" name="Picture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2000" y="4648200"/>
                        <a:ext cx="314642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Content Placeholder 2"/>
          <p:cNvSpPr>
            <a:spLocks noGrp="1"/>
          </p:cNvSpPr>
          <p:nvPr>
            <p:ph idx="1"/>
          </p:nvPr>
        </p:nvSpPr>
        <p:spPr>
          <a:xfrm>
            <a:off x="533400" y="1600200"/>
            <a:ext cx="8229600" cy="5257800"/>
          </a:xfrm>
        </p:spPr>
        <p:txBody>
          <a:bodyPr/>
          <a:lstStyle/>
          <a:p>
            <a:r>
              <a:rPr lang="en-CA" sz="2800" smtClean="0"/>
              <a:t>                           ,…     Unit Fractions</a:t>
            </a:r>
            <a:br>
              <a:rPr lang="en-CA" sz="2800" smtClean="0"/>
            </a:br>
            <a:endParaRPr lang="en-CA" sz="2800" smtClean="0"/>
          </a:p>
          <a:p>
            <a:r>
              <a:rPr lang="en-CA" sz="2800" smtClean="0"/>
              <a:t/>
            </a:r>
            <a:br>
              <a:rPr lang="en-CA" sz="2800" smtClean="0"/>
            </a:br>
            <a:r>
              <a:rPr lang="en-CA" sz="2800" smtClean="0"/>
              <a:t/>
            </a:r>
            <a:br>
              <a:rPr lang="en-CA" sz="2800" smtClean="0"/>
            </a:br>
            <a:endParaRPr lang="en-CA" sz="2800" smtClean="0"/>
          </a:p>
          <a:p>
            <a:r>
              <a:rPr lang="en-CA" sz="2800" smtClean="0"/>
              <a:t>                                      , …Improper Fractions</a:t>
            </a:r>
            <a:br>
              <a:rPr lang="en-CA" sz="2800" smtClean="0"/>
            </a:br>
            <a:endParaRPr lang="en-CA" sz="2800" smtClean="0"/>
          </a:p>
          <a:p>
            <a:r>
              <a:rPr lang="en-CA" sz="2800" smtClean="0"/>
              <a:t>                                       ,…Mixed Numbers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319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319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319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547688"/>
            <a:ext cx="8229600" cy="1509712"/>
          </a:xfrm>
        </p:spPr>
        <p:txBody>
          <a:bodyPr/>
          <a:lstStyle/>
          <a:p>
            <a:r>
              <a:rPr lang="en-CA" dirty="0" smtClean="0"/>
              <a:t>Myth: </a:t>
            </a:r>
            <a:r>
              <a:rPr lang="en-US" sz="3200" dirty="0" smtClean="0"/>
              <a:t>The best way to accommodate students with learning disabilities is to break a task down into very small steps</a:t>
            </a:r>
            <a:r>
              <a:rPr lang="en-US" dirty="0" smtClean="0"/>
              <a:t>.</a:t>
            </a:r>
            <a:br>
              <a:rPr lang="en-US" dirty="0" smtClean="0"/>
            </a:br>
            <a:endParaRPr lang="en-CA" dirty="0" smtClean="0"/>
          </a:p>
        </p:txBody>
      </p:sp>
      <p:sp>
        <p:nvSpPr>
          <p:cNvPr id="5123" name="Content Placeholder 2"/>
          <p:cNvSpPr>
            <a:spLocks noGrp="1"/>
          </p:cNvSpPr>
          <p:nvPr>
            <p:ph idx="1"/>
          </p:nvPr>
        </p:nvSpPr>
        <p:spPr>
          <a:xfrm>
            <a:off x="457200" y="1828800"/>
            <a:ext cx="8305800" cy="5257800"/>
          </a:xfrm>
        </p:spPr>
        <p:txBody>
          <a:bodyPr/>
          <a:lstStyle/>
          <a:p>
            <a:r>
              <a:rPr lang="en-US" sz="2800" dirty="0" err="1" smtClean="0"/>
              <a:t>CAMPPPer</a:t>
            </a:r>
            <a:r>
              <a:rPr lang="en-US" sz="2800" dirty="0" smtClean="0"/>
              <a:t>:</a:t>
            </a:r>
            <a:br>
              <a:rPr lang="en-US" sz="2800" dirty="0" smtClean="0"/>
            </a:br>
            <a:r>
              <a:rPr lang="en-US" sz="2800" dirty="0" smtClean="0"/>
              <a:t>“</a:t>
            </a:r>
            <a:r>
              <a:rPr lang="en-CA" sz="2800" dirty="0" smtClean="0"/>
              <a:t>Very small steps remove the thinking from the question. The teacher does the thinking to create the steps and the student executes the steps. Students with memory issues (or not) won’t remember the steps next time  - there is no connection to other areas of math for them to fall back on either – just a recipe to follow.”</a:t>
            </a:r>
            <a:r>
              <a:rPr lang="en-US" sz="2800" dirty="0" smtClean="0"/>
              <a:t> </a:t>
            </a:r>
          </a:p>
          <a:p>
            <a:endParaRPr lang="en-CA" dirty="0" smtClean="0"/>
          </a:p>
        </p:txBody>
      </p:sp>
      <p:sp>
        <p:nvSpPr>
          <p:cNvPr id="6148" name="Slide Number Placeholder 3"/>
          <p:cNvSpPr>
            <a:spLocks noGrp="1"/>
          </p:cNvSpPr>
          <p:nvPr>
            <p:ph type="sldNum" sz="quarter" idx="10"/>
          </p:nvPr>
        </p:nvSpPr>
        <p:spPr/>
        <p:txBody>
          <a:bodyPr/>
          <a:lstStyle/>
          <a:p>
            <a:pPr>
              <a:defRPr/>
            </a:pPr>
            <a:fld id="{93FE206C-2CB7-4A88-BF57-66ACE060DA56}" type="slidenum">
              <a:rPr lang="en-US" smtClean="0"/>
              <a:pPr>
                <a:defRPr/>
              </a:pPr>
              <a:t>9</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Acting Strategically&amp;quot;&quot;/&gt;&lt;property id=&quot;20307&quot; value=&quot;256&quot;/&gt;&lt;/object&gt;&lt;object type=&quot;3&quot; unique_id=&quot;10005&quot;&gt;&lt;property id=&quot;20148&quot; value=&quot;5&quot;/&gt;&lt;property id=&quot;20300&quot; value=&quot;Slide 5 - &amp;quot;What Are Examples of Important Goals?&amp;quot;&quot;/&gt;&lt;property id=&quot;20307&quot; value=&quot;264&quot;/&gt;&lt;/object&gt;&lt;object type=&quot;3&quot; unique_id=&quot;10006&quot;&gt;&lt;property id=&quot;20148&quot; value=&quot;5&quot;/&gt;&lt;property id=&quot;20300&quot; value=&quot;Slide 6 - &amp;quot;Instructional Core&amp;quot;&quot;/&gt;&lt;property id=&quot;20307&quot; value=&quot;257&quot;/&gt;&lt;/object&gt;&lt;object type=&quot;3&quot; unique_id=&quot;10007&quot;&gt;&lt;property id=&quot;20148&quot; value=&quot;5&quot;/&gt;&lt;property id=&quot;20300&quot; value=&quot;Slide 7 - &amp;quot;Ministry Level&amp;quot;&quot;/&gt;&lt;property id=&quot;20307&quot; value=&quot;258&quot;/&gt;&lt;/object&gt;&lt;object type=&quot;3&quot; unique_id=&quot;10009&quot;&gt;&lt;property id=&quot;20148&quot; value=&quot;5&quot;/&gt;&lt;property id=&quot;20300&quot; value=&quot;Slide 8 - &amp;quot;Relative to Post-Secondary Destinations&amp;quot;&quot;/&gt;&lt;property id=&quot;20307&quot; value=&quot;266&quot;/&gt;&lt;/object&gt;&lt;object type=&quot;3&quot; unique_id=&quot;10010&quot;&gt;&lt;property id=&quot;20148&quot; value=&quot;5&quot;/&gt;&lt;property id=&quot;20300&quot; value=&quot;Slide 9 - &amp;quot;Relative to Our Curriculum&amp;quot;&quot;/&gt;&lt;property id=&quot;20307&quot; value=&quot;267&quot;/&gt;&lt;/object&gt;&lt;object type=&quot;3&quot; unique_id=&quot;10011&quot;&gt;&lt;property id=&quot;20148&quot; value=&quot;5&quot;/&gt;&lt;property id=&quot;20300&quot; value=&quot;Slide 10 - &amp;quot;Board Level&amp;quot;&quot;/&gt;&lt;property id=&quot;20307&quot; value=&quot;261&quot;/&gt;&lt;/object&gt;&lt;object type=&quot;3&quot; unique_id=&quot;10012&quot;&gt;&lt;property id=&quot;20148&quot; value=&quot;5&quot;/&gt;&lt;property id=&quot;20300&quot; value=&quot;Slide 12 - &amp;quot;School Level&amp;quot;&quot;/&gt;&lt;property id=&quot;20307&quot; value=&quot;259&quot;/&gt;&lt;/object&gt;&lt;object type=&quot;3&quot; unique_id=&quot;10013&quot;&gt;&lt;property id=&quot;20148&quot; value=&quot;5&quot;/&gt;&lt;property id=&quot;20300&quot; value=&quot;Slide 18 - &amp;quot;Classroom Level&amp;quot;&quot;/&gt;&lt;property id=&quot;20307&quot; value=&quot;260&quot;/&gt;&lt;/object&gt;&lt;object type=&quot;3&quot; unique_id=&quot;10014&quot;&gt;&lt;property id=&quot;20148&quot; value=&quot;5&quot;/&gt;&lt;property id=&quot;20300&quot; value=&quot;Slide 28 - &amp;quot;Learner Level&amp;quot;&quot;/&gt;&lt;property id=&quot;20307&quot; value=&quot;262&quot;/&gt;&lt;/object&gt;&lt;object type=&quot;3&quot; unique_id=&quot;10015&quot;&gt;&lt;property id=&quot;20148&quot; value=&quot;5&quot;/&gt;&lt;property id=&quot;20300&quot; value=&quot;Slide 35&quot;/&gt;&lt;property id=&quot;20307&quot; value=&quot;263&quot;/&gt;&lt;/object&gt;&lt;object type=&quot;3&quot; unique_id=&quot;10100&quot;&gt;&lt;property id=&quot;20148&quot; value=&quot;5&quot;/&gt;&lt;property id=&quot;20300&quot; value=&quot;Slide 3 - &amp;quot;Evidence of Current Reality&amp;quot;&quot;/&gt;&lt;property id=&quot;20307&quot; value=&quot;268&quot;/&gt;&lt;/object&gt;&lt;object type=&quot;3&quot; unique_id=&quot;10101&quot;&gt;&lt;property id=&quot;20148&quot; value=&quot;5&quot;/&gt;&lt;property id=&quot;20300&quot; value=&quot;Slide 4 - &amp;quot;Why Is Current Reality Important?&amp;quot;&quot;/&gt;&lt;property id=&quot;20307&quot; value=&quot;269&quot;/&gt;&lt;/object&gt;&lt;object type=&quot;3&quot; unique_id=&quot;10102&quot;&gt;&lt;property id=&quot;20148&quot; value=&quot;5&quot;/&gt;&lt;property id=&quot;20300&quot; value=&quot;Slide 14 - &amp;quot;Gathering Evidence&amp;quot;&quot;/&gt;&lt;property id=&quot;20307&quot; value=&quot;282&quot;/&gt;&lt;/object&gt;&lt;object type=&quot;3&quot; unique_id=&quot;10103&quot;&gt;&lt;property id=&quot;20148&quot; value=&quot;5&quot;/&gt;&lt;property id=&quot;20300&quot; value=&quot;Slide 15 - &amp;quot;Student Learning Measures&amp;quot;&quot;/&gt;&lt;property id=&quot;20307&quot; value=&quot;283&quot;/&gt;&lt;/object&gt;&lt;object type=&quot;3&quot; unique_id=&quot;10104&quot;&gt;&lt;property id=&quot;20148&quot; value=&quot;5&quot;/&gt;&lt;property id=&quot;20300&quot; value=&quot;Slide 16 - &amp;quot;Measures of Teacher Practice&amp;quot;&quot;/&gt;&lt;property id=&quot;20307&quot; value=&quot;284&quot;/&gt;&lt;/object&gt;&lt;object type=&quot;3&quot; unique_id=&quot;10105&quot;&gt;&lt;property id=&quot;20148&quot; value=&quot;5&quot;/&gt;&lt;property id=&quot;20300&quot; value=&quot;Slide 22 - &amp;quot;Gathering Evidence&amp;quot;&quot;/&gt;&lt;property id=&quot;20307&quot; value=&quot;274&quot;/&gt;&lt;/object&gt;&lt;object type=&quot;3&quot; unique_id=&quot;10106&quot;&gt;&lt;property id=&quot;20148&quot; value=&quot;5&quot;/&gt;&lt;property id=&quot;20300&quot; value=&quot;Slide 23 - &amp;quot;Efficacy&amp;quot;&quot;/&gt;&lt;property id=&quot;20307&quot; value=&quot;275&quot;/&gt;&lt;/object&gt;&lt;object type=&quot;3&quot; unique_id=&quot;10107&quot;&gt;&lt;property id=&quot;20148&quot; value=&quot;5&quot;/&gt;&lt;property id=&quot;20300&quot; value=&quot;Slide 24 - &amp;quot;Content Knowledge for Teaching&amp;quot;&quot;/&gt;&lt;property id=&quot;20307&quot; value=&quot;276&quot;/&gt;&lt;/object&gt;&lt;object type=&quot;3&quot; unique_id=&quot;10108&quot;&gt;&lt;property id=&quot;20148&quot; value=&quot;5&quot;/&gt;&lt;property id=&quot;20300&quot; value=&quot;Slide 25 - &amp;quot;Questioning Behaviours&amp;quot;&quot;/&gt;&lt;property id=&quot;20307&quot; value=&quot;277&quot;/&gt;&lt;/object&gt;&lt;object type=&quot;3&quot; unique_id=&quot;10109&quot;&gt;&lt;property id=&quot;20148&quot; value=&quot;5&quot;/&gt;&lt;property id=&quot;20300&quot; value=&quot;Slide 26 - &amp;quot;Accommodations&amp;quot;&quot;/&gt;&lt;property id=&quot;20307&quot; value=&quot;278&quot;/&gt;&lt;/object&gt;&lt;object type=&quot;3&quot; unique_id=&quot;10110&quot;&gt;&lt;property id=&quot;20148&quot; value=&quot;5&quot;/&gt;&lt;property id=&quot;20300&quot; value=&quot;Slide 27 - &amp;quot;Implementation of Some Strategy&amp;quot;&quot;/&gt;&lt;property id=&quot;20307&quot; value=&quot;279&quot;/&gt;&lt;/object&gt;&lt;object type=&quot;3&quot; unique_id=&quot;10112&quot;&gt;&lt;property id=&quot;20148&quot; value=&quot;5&quot;/&gt;&lt;property id=&quot;20300&quot; value=&quot;Slide 30 - &amp;quot;Assessment of Student Learning&amp;quot;&quot;/&gt;&lt;property id=&quot;20307&quot; value=&quot;281&quot;/&gt;&lt;/object&gt;&lt;object type=&quot;3&quot; unique_id=&quot;10113&quot;&gt;&lt;property id=&quot;20148&quot; value=&quot;5&quot;/&gt;&lt;property id=&quot;20300&quot; value=&quot;Slide 31 - &amp;quot;Gathering Evidence&amp;quot;&quot;/&gt;&lt;property id=&quot;20307&quot; value=&quot;270&quot;/&gt;&lt;/object&gt;&lt;object type=&quot;3&quot; unique_id=&quot;10114&quot;&gt;&lt;property id=&quot;20148&quot; value=&quot;5&quot;/&gt;&lt;property id=&quot;20300&quot; value=&quot;Slide 32 - &amp;quot;Classroom Dynamics&amp;quot;&quot;/&gt;&lt;property id=&quot;20307&quot; value=&quot;271&quot;/&gt;&lt;/object&gt;&lt;object type=&quot;3&quot; unique_id=&quot;10115&quot;&gt;&lt;property id=&quot;20148&quot; value=&quot;5&quot;/&gt;&lt;property id=&quot;20300&quot; value=&quot;Slide 33 - &amp;quot;Engagement Tracking&amp;quot;&quot;/&gt;&lt;property id=&quot;20307&quot; value=&quot;272&quot;/&gt;&lt;/object&gt;&lt;object type=&quot;3&quot; unique_id=&quot;10116&quot;&gt;&lt;property id=&quot;20148&quot; value=&quot;5&quot;/&gt;&lt;property id=&quot;20300&quot; value=&quot;Slide 34 - &amp;quot;Achievement&amp;quot;&quot;/&gt;&lt;property id=&quot;20307&quot; value=&quot;273&quot;/&gt;&lt;/object&gt;&lt;object type=&quot;3&quot; unique_id=&quot;10179&quot;&gt;&lt;property id=&quot;20148&quot; value=&quot;5&quot;/&gt;&lt;property id=&quot;20300&quot; value=&quot;Slide 2 - &amp;quot;Myths&amp;quot;&quot;/&gt;&lt;property id=&quot;20307&quot; value=&quot;291&quot;/&gt;&lt;/object&gt;&lt;object type=&quot;3&quot; unique_id=&quot;10180&quot;&gt;&lt;property id=&quot;20148&quot; value=&quot;5&quot;/&gt;&lt;property id=&quot;20300&quot; value=&quot;Slide 11 - &amp;quot;Myth&amp;quot;&quot;/&gt;&lt;property id=&quot;20307&quot; value=&quot;289&quot;/&gt;&lt;/object&gt;&lt;object type=&quot;3&quot; unique_id=&quot;10181&quot;&gt;&lt;property id=&quot;20148&quot; value=&quot;5&quot;/&gt;&lt;property id=&quot;20300&quot; value=&quot;Slide 13 - &amp;quot;Myth?&amp;quot;&quot;/&gt;&lt;property id=&quot;20307&quot; value=&quot;290&quot;/&gt;&lt;/object&gt;&lt;object type=&quot;3&quot; unique_id=&quot;10182&quot;&gt;&lt;property id=&quot;20148&quot; value=&quot;5&quot;/&gt;&lt;property id=&quot;20300&quot; value=&quot;Slide 17 - &amp;quot;Evidence of Cross Grade and Cross School Collaboration&amp;quot;&quot;/&gt;&lt;property id=&quot;20307&quot; value=&quot;292&quot;/&gt;&lt;/object&gt;&lt;object type=&quot;3&quot; unique_id=&quot;10183&quot;&gt;&lt;property id=&quot;20148&quot; value=&quot;5&quot;/&gt;&lt;property id=&quot;20300&quot; value=&quot;Slide 19 - &amp;quot;Pedagogical Myths&amp;quot;&quot;/&gt;&lt;property id=&quot;20307&quot; value=&quot;287&quot;/&gt;&lt;/object&gt;&lt;object type=&quot;3&quot; unique_id=&quot;10184&quot;&gt;&lt;property id=&quot;20148&quot; value=&quot;5&quot;/&gt;&lt;property id=&quot;20300&quot; value=&quot;Slide 20 - &amp;quot;Assessment Myths?&amp;quot;&quot;/&gt;&lt;property id=&quot;20307&quot; value=&quot;288&quot;/&gt;&lt;/object&gt;&lt;object type=&quot;3&quot; unique_id=&quot;10185&quot;&gt;&lt;property id=&quot;20148&quot; value=&quot;5&quot;/&gt;&lt;property id=&quot;20300&quot; value=&quot;Slide 21&quot;/&gt;&lt;property id=&quot;20307&quot; value=&quot;285&quot;/&gt;&lt;/object&gt;&lt;object type=&quot;3&quot; unique_id=&quot;10186&quot;&gt;&lt;property id=&quot;20148&quot; value=&quot;5&quot;/&gt;&lt;property id=&quot;20300&quot; value=&quot;Slide 29 - &amp;quot;Myths&amp;quot;&quot;/&gt;&lt;property id=&quot;20307&quot; value=&quot;286&quot;/&gt;&lt;/object&gt;&lt;/object&gt;&lt;/object&gt;&lt;/database&gt;"/>
</p:tagLst>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6984</TotalTime>
  <Words>1701</Words>
  <Application>Microsoft Office PowerPoint</Application>
  <PresentationFormat>On-screen Show (4:3)</PresentationFormat>
  <Paragraphs>285</Paragraphs>
  <Slides>57</Slides>
  <Notes>34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57</vt:i4>
      </vt:variant>
    </vt:vector>
  </HeadingPairs>
  <TitlesOfParts>
    <vt:vector size="60" baseType="lpstr">
      <vt:lpstr>2_Default Design</vt:lpstr>
      <vt:lpstr>Equation</vt:lpstr>
      <vt:lpstr>Document</vt:lpstr>
      <vt:lpstr>Math Myths</vt:lpstr>
      <vt:lpstr>Myths</vt:lpstr>
      <vt:lpstr>Myth: The closer together the numerator and denominator of a fraction are, the bigger the fraction.</vt:lpstr>
      <vt:lpstr>Myth: The closer together the numerator and denominator of a fraction are, the bigger the fraction.</vt:lpstr>
      <vt:lpstr>Another way to say this …</vt:lpstr>
      <vt:lpstr>Clarifying - Fractions Can be Greater Than 1.</vt:lpstr>
      <vt:lpstr>Clarifying - Fractions Can be Greater Than 1</vt:lpstr>
      <vt:lpstr>Clarifying Simple Fractions</vt:lpstr>
      <vt:lpstr>Myth: The best way to accommodate students with learning disabilities is to break a task down into very small steps. </vt:lpstr>
      <vt:lpstr>Myth: The best way to accommodate students with learning disabilities is to break a task down into very small steps.</vt:lpstr>
      <vt:lpstr>Another way to say this …</vt:lpstr>
      <vt:lpstr>Clarifications</vt:lpstr>
      <vt:lpstr>Clarifications</vt:lpstr>
      <vt:lpstr>Myth: Focusing on instructional strategies during professional learning will naturally provide opportunities for deepening specialized content knowledge for teaching mathematics. </vt:lpstr>
      <vt:lpstr>Myth: Focusing on instructional strategies during professional learning will naturally provide opportunities for deepening specialized content knowledge for teaching mathematics. </vt:lpstr>
      <vt:lpstr>Another way to say this …</vt:lpstr>
      <vt:lpstr>Myth:  Open questions cannot be marked                objectively. </vt:lpstr>
      <vt:lpstr>Myth: Fractions are always parts of a whole. </vt:lpstr>
      <vt:lpstr>More Work Needed - Fractions are always parts of a whole. </vt:lpstr>
      <vt:lpstr>We Can Say</vt:lpstr>
      <vt:lpstr>PowerPoint Presentation</vt:lpstr>
      <vt:lpstr>Myth: A mathematics topic e.g., Fractions can be taught effectively over a period of time rather than in a concentrated timeframe. </vt:lpstr>
      <vt:lpstr>Myth: A mathematics topic e.g., Fractions can be taught effectively over a period of time rather than in a concentrated timeframe. </vt:lpstr>
      <vt:lpstr>Myth: A mathematics topic e.g., Fractions can be taught effectively over a period of time rather than in a concentrated timeframe. </vt:lpstr>
      <vt:lpstr>Myth: Using a blend of observation, conversation, and product is a viable way to collect Assessment of Learning data. </vt:lpstr>
      <vt:lpstr>Myth: All lessons should be 3-part lessons </vt:lpstr>
      <vt:lpstr>Myth: All lessons should be 3-part lessons</vt:lpstr>
      <vt:lpstr>MATCH  Template</vt:lpstr>
      <vt:lpstr>MATCH  Template</vt:lpstr>
      <vt:lpstr>MATCH  Template</vt:lpstr>
      <vt:lpstr>MATCH  Template</vt:lpstr>
      <vt:lpstr>Three-Part Lesson Designs</vt:lpstr>
      <vt:lpstr>How Do Accommodations Connect?</vt:lpstr>
      <vt:lpstr>How Does Questioning Connect?</vt:lpstr>
      <vt:lpstr>Acting Strategically</vt:lpstr>
      <vt:lpstr>Why Is Current Reality Important?</vt:lpstr>
      <vt:lpstr>Evidence of Current Reality</vt:lpstr>
      <vt:lpstr>What Are Examples of Important Goals?</vt:lpstr>
      <vt:lpstr>Important at the Learner Level</vt:lpstr>
      <vt:lpstr>Student Learning Measures</vt:lpstr>
      <vt:lpstr>Monitoring Engagement </vt:lpstr>
      <vt:lpstr>Engagement Form – Jim Knight</vt:lpstr>
      <vt:lpstr>Important at the Classroom Level </vt:lpstr>
      <vt:lpstr>Measures of Teacher Practice</vt:lpstr>
      <vt:lpstr>Posing Questions to Evoke and Expose Thinking</vt:lpstr>
      <vt:lpstr>At CAMPPP</vt:lpstr>
      <vt:lpstr>Your Actions</vt:lpstr>
      <vt:lpstr>Your 2012-13 School Year</vt:lpstr>
      <vt:lpstr>Important at the Board Level</vt:lpstr>
      <vt:lpstr>Important at the School Level </vt:lpstr>
      <vt:lpstr>Important at the Ministry Level </vt:lpstr>
      <vt:lpstr>Important at the Ministry Level </vt:lpstr>
      <vt:lpstr>Important at the Ministry Level </vt:lpstr>
      <vt:lpstr>www.mathies.ca</vt:lpstr>
      <vt:lpstr>PowerPoint Presentation</vt:lpstr>
      <vt:lpstr>PowerPoint Presentation</vt:lpstr>
      <vt:lpstr>Keep Connected</vt:lpstr>
    </vt:vector>
  </TitlesOfParts>
  <Company>Near North DSB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Acting Strategically</dc:title>
  <dc:creator>Myrna Ingalls</dc:creator>
  <cp:lastModifiedBy>Owner</cp:lastModifiedBy>
  <cp:revision>48</cp:revision>
  <cp:lastPrinted>2012-08-24T00:50:20Z</cp:lastPrinted>
  <dcterms:created xsi:type="dcterms:W3CDTF">2012-05-24T13:11:40Z</dcterms:created>
  <dcterms:modified xsi:type="dcterms:W3CDTF">2012-08-24T01:55:29Z</dcterms:modified>
</cp:coreProperties>
</file>